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327" r:id="rId2"/>
    <p:sldId id="335" r:id="rId3"/>
    <p:sldId id="344" r:id="rId4"/>
    <p:sldId id="328" r:id="rId5"/>
    <p:sldId id="330" r:id="rId6"/>
    <p:sldId id="345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49" r:id="rId17"/>
    <p:sldId id="269" r:id="rId18"/>
    <p:sldId id="350" r:id="rId19"/>
    <p:sldId id="271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410" r:id="rId79"/>
    <p:sldId id="411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0884"/>
  </p:normalViewPr>
  <p:slideViewPr>
    <p:cSldViewPr snapToGrid="0"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53C82B7-5416-774E-A560-219B6FC294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D4FC308-60FD-F744-949F-B5F1826A25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321B90C5-24EF-AB4B-B817-66D21FE18A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9552BA3D-E003-624F-9F1B-D1378B3445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637FC3-060F-3F42-975E-1809333610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B5E29EC-38C3-2D4C-8618-7DA8389572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4D4E40C0-4199-694F-8FAC-2F8D71B184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9FEEE77D-8380-5049-AC83-2ACCA5E1C3B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4154C595-3055-E04F-AA91-CDB3F95C18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096327EE-091F-B544-B5A6-3FFDFF3C79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C47E9244-7C1A-254A-9EF6-89EC6FD6C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A11FFE-BFDD-4341-8A88-A5B3F0DF9D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CBF745-1B34-524F-8B98-AF9692FFB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264B8-B8DE-CF4A-B92A-CAF59BF18F4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8002" name="Rectangle 2050">
            <a:extLst>
              <a:ext uri="{FF2B5EF4-FFF2-40B4-BE49-F238E27FC236}">
                <a16:creationId xmlns:a16="http://schemas.microsoft.com/office/drawing/2014/main" id="{FA55ACA4-C9C7-B349-AD62-25477C8869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2051">
            <a:extLst>
              <a:ext uri="{FF2B5EF4-FFF2-40B4-BE49-F238E27FC236}">
                <a16:creationId xmlns:a16="http://schemas.microsoft.com/office/drawing/2014/main" id="{A8072DB1-EF81-1448-BCCF-279C7019C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E9F554-2AAF-5F4F-B2ED-11BD6BC87A8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928349-A61E-C94E-AA19-E8E9FE2041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FEF2600-74DF-6D40-BF41-9A742DEAF1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611D74A-782F-6642-A4FC-6CA8864646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3990B2D-B902-7D49-AAB6-F4593F55AC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35FFB57-BFFC-6045-91CA-D587A155B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278DE3B5-6E6A-9A48-A44A-B217CDCCB1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27049285-89BB-5D4A-8C4D-7D6C68C0C7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16DF-E02D-CA42-A234-E73CA226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586F5-19DF-B346-BFBE-953F56903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3B1B7-FE27-FA44-B9A9-7A481AD7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58E6-555F-404E-99E0-BE92A77E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70ED-ED53-484E-A84A-0A18E369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6739-8451-C44F-9278-31157AD78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05179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FF79-C4CA-5D43-8731-E49908B4D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B8C3D-D687-B140-952E-13F92067D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6399-A097-2D4C-9F44-F7BB8BC7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FCBD-6F1B-274B-A802-478E137C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4E4A6-70AA-4046-BC52-0DBD8D98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9C96-9579-694D-93B1-9FFB87E13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7862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4E24-B60A-1343-A71B-DB359B2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7D150-6116-864F-84D5-B15407B30C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AD2EEA2-5376-B541-AB83-AE2A79681B0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D3000-FC6A-9F4B-AFCF-81790113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9A2A-F47C-FE41-8F37-FDD6641F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B0F0A-AD86-674D-A896-3F91014C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9931DC-ED65-4748-92EA-11283E272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8773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2744-CF0A-B844-9D8B-5DDFA247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EA68-745C-DF4F-896F-9550A4DC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4B011-1DE7-9F48-A614-D427BA9C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795F-A6DE-6C4B-888F-62E5F567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EC5D4-ABFC-3A49-82A9-FECA2A8C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E6060-D9E6-A84E-8E52-961635C97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82473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079F-B6EE-3F4B-88DF-A089F767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D8E64-9C05-AF4A-ACF3-0778E8B5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3EA3-AE01-B34F-960B-432D59FF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BE83D-EC2E-D24C-BC85-4FC43411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EF17-FFD6-674D-BF10-E7981BF3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30E1-16E3-D64C-BE6F-52EFDABCA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8263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350E-4DF6-7045-A911-B077B41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6098-C395-F24F-8A3E-7952F7992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71733-4F12-4A4C-A204-B31C7C04C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0E57D-56D1-D945-9C88-A827C88F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14B31-8441-A149-9345-C9A7D0CF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6BC0D-FCB1-D74E-AB6B-6B4CC429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3CE7-D758-BC4B-8024-2A5242AA5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9559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4952-8C6D-7044-B6C1-DB04140A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74341-DB94-8245-8DF1-E6D830D7D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D1EF0-884B-644D-839B-62A3477CA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936EE-D937-8343-B71D-125C0A197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3F404-4DD7-1142-9049-5376468C4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66FF3-E7CE-9A45-93CE-D3E599F9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54CF1-B5DE-0C46-946E-B4D4FB39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5A2FF-EDBC-3746-B824-96B9F9AC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BF429-D3DC-514E-B98D-E73A9CD4B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7013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2F0D-4B1C-D64B-8DD8-47EC9742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B39C9-EE17-0D4E-9159-474BD70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7BFC5-25C6-9D41-9C86-06A69E9C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603A0-1856-684A-AAB3-0DEFEA25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14322-323D-C94F-A7E6-88428742B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9688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D283D-331B-5540-BA5E-71A90170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EFB9C-6383-FA42-AD06-7479813F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2BDD1-405F-064B-AFF6-8DD2F48E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B2C8B-A2EB-F845-87BA-31CE68EDA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1322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9244-DB8A-734A-845B-88AA4741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3796-19FB-2944-ABC1-503EFCCE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AFE6D-498E-934C-B786-14CFD1A36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F6947-E76D-DC4A-A450-965B0EF1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F9203-2CC0-4140-9732-A5907C53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96775-DFF7-B34C-997F-4A42A851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71937-E801-7A45-99AF-497CA247C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5227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7F84-6BD5-404A-B65A-573BAF58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A9389-2157-F843-9E30-6AF3C5600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FC534-60D1-BD4C-9CA5-4F952105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F40E7-1F6D-264B-85C4-18A0EC10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0B5C1-8B63-DD4D-B25C-736CE5FC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982A-FF9B-CB47-8851-15B89116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64B7-44B4-734C-9EFD-AFE12B06B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7970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1446BE-E338-324C-8287-A2DEC73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CF8BBD-CD00-3640-8AEC-D17731197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6DEBAC-29D2-924A-B6F5-7974C3A8C6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2CB99F5-6155-2B4D-AAA0-1C6AE49A0A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06705B9-73F9-B44E-8D70-89B2514739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D85E4825-BE1C-7A42-9002-221FDDB2DE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B10A4CD-4BAA-DF46-B064-3BA397CB46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4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9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7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>
            <a:extLst>
              <a:ext uri="{FF2B5EF4-FFF2-40B4-BE49-F238E27FC236}">
                <a16:creationId xmlns:a16="http://schemas.microsoft.com/office/drawing/2014/main" id="{978E4719-CCCD-4B4B-8C74-ED9C91C6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38888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2800"/>
              <a:t>Haga click en el botón secundario del mouse para comenzar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9C08A17E-783D-864E-8AD3-0A180A5A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704850"/>
            <a:ext cx="5176837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Text Box 7">
            <a:extLst>
              <a:ext uri="{FF2B5EF4-FFF2-40B4-BE49-F238E27FC236}">
                <a16:creationId xmlns:a16="http://schemas.microsoft.com/office/drawing/2014/main" id="{7507B38B-6261-0243-A12F-20A978E8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0063"/>
            <a:ext cx="36004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7200"/>
              <a:t>AAVSO</a:t>
            </a:r>
            <a:endParaRPr lang="en-US" altLang="en-US" sz="8800"/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B818E6B6-73CC-2547-B935-B48730FC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25625"/>
            <a:ext cx="33115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4000"/>
              <a:t>Simulador del Telescopio para Estrellas Variables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C0142CBA-A5E3-ED4D-A6DB-F51064B6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95775"/>
            <a:ext cx="3111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2800"/>
              <a:t>¡Aprenda cómo divertirse haciendo observaciones de estrellas variables! 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20B7D43-D58A-F84F-B949-1C528EA1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Sus ojos son sus instrumentos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42571D8-B726-3F47-A910-13D423ACD8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Ud. usará sus propios ojos y una técnica especial para realizar mediciones fotométricas.</a:t>
            </a:r>
          </a:p>
          <a:p>
            <a:r>
              <a:rPr lang="es-ES" altLang="en-US" sz="2800"/>
              <a:t>La técnica se denomina: </a:t>
            </a:r>
            <a:r>
              <a:rPr lang="es-ES" altLang="en-US" sz="2800" u="sng">
                <a:effectLst/>
              </a:rPr>
              <a:t>Interpolación de Magnitudes.</a:t>
            </a:r>
            <a:endParaRPr lang="es-ES" altLang="en-US" sz="280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DB71BC10-31D3-D343-89E8-03E69B1FEEB0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055813"/>
          <a:ext cx="4133850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3" imgW="26149300" imgH="20142200" progId="MS_ClipArt_Gallery.2">
                  <p:embed/>
                </p:oleObj>
              </mc:Choice>
              <mc:Fallback>
                <p:oleObj name="Clip" r:id="rId3" imgW="26149300" imgH="201422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5813"/>
                        <a:ext cx="4133850" cy="377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11E2FF9-D0CC-244D-9BDC-9E07092D3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¿Qué es interpolación?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EA91A06-22F9-C847-865E-5FC59BA7E8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 b="1" i="1">
                <a:effectLst/>
              </a:rPr>
              <a:t>Interpolación </a:t>
            </a:r>
            <a:r>
              <a:rPr lang="es-ES" altLang="en-US" sz="2800"/>
              <a:t>es una palabra que usan los científicos cuando una medida es estimada entre dos valores conocidos.</a:t>
            </a:r>
          </a:p>
          <a:p>
            <a:r>
              <a:rPr lang="es-ES" altLang="en-US" sz="2800"/>
              <a:t>¡La gente interpola todo el tiempo!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134D3BF0-52A2-7B42-A3B1-012AE1CFBCF6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636838"/>
          <a:ext cx="38100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3" imgW="27432000" imgH="20193000" progId="MS_ClipArt_Gallery.2">
                  <p:embed/>
                </p:oleObj>
              </mc:Choice>
              <mc:Fallback>
                <p:oleObj name="Clip" r:id="rId3" imgW="27432000" imgH="20193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36838"/>
                        <a:ext cx="3810000" cy="280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70408C2-1B67-AA48-AA70-D02B12AA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Interpolación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5DAC51-DEAD-BC4C-BF0A-EB40EAF952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305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La aguja del indicador de carga de su tanque de gasolina está a mitad camino entre vacío y 1/4 de tanque.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U</a:t>
            </a:r>
            <a:r>
              <a:rPr lang="es-MX" altLang="en-US" sz="2800"/>
              <a:t>ste</a:t>
            </a:r>
            <a:r>
              <a:rPr lang="es-ES" altLang="en-US" sz="2800"/>
              <a:t>d </a:t>
            </a:r>
            <a:r>
              <a:rPr lang="es-ES" altLang="en-US" sz="2800" b="1" i="1"/>
              <a:t>interpola</a:t>
            </a:r>
            <a:r>
              <a:rPr lang="es-ES" altLang="en-US" sz="2800"/>
              <a:t> y le queda 1/8 de tanque. ¡Hora de reabastecer!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C10DA1F1-A6D0-764E-8397-AEB67EDD3B77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572000" y="2133600"/>
          <a:ext cx="3810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lip" r:id="rId3" imgW="37693600" imgH="9829800" progId="MS_ClipArt_Gallery.2">
                  <p:embed/>
                </p:oleObj>
              </mc:Choice>
              <mc:Fallback>
                <p:oleObj name="Clip" r:id="rId3" imgW="37693600" imgH="9829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3810000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Oval 5">
            <a:extLst>
              <a:ext uri="{FF2B5EF4-FFF2-40B4-BE49-F238E27FC236}">
                <a16:creationId xmlns:a16="http://schemas.microsoft.com/office/drawing/2014/main" id="{1F72E576-C11C-AF43-A2DD-1E705893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752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702B36A2-DF68-4F43-9D7E-92A9F669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564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E2795CF-6E41-0045-B5D9-B5C05DE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6132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44E841C9-A709-1044-9348-A221554C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1/2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259DABD5-C703-0F4F-B772-DA4B94F4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1/4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9E84F272-B9BA-3547-851A-A1C2EE8DA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148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3/4</a:t>
            </a:r>
          </a:p>
        </p:txBody>
      </p:sp>
      <p:sp>
        <p:nvSpPr>
          <p:cNvPr id="13326" name="Oval 14">
            <a:extLst>
              <a:ext uri="{FF2B5EF4-FFF2-40B4-BE49-F238E27FC236}">
                <a16:creationId xmlns:a16="http://schemas.microsoft.com/office/drawing/2014/main" id="{E4557297-3484-1944-B986-C68CF7794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86C94006-2400-5043-A1C1-B548FEA953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63A0C16-5573-EC4D-A5B8-2A5C1E291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53450" cy="1143000"/>
          </a:xfrm>
        </p:spPr>
        <p:txBody>
          <a:bodyPr/>
          <a:lstStyle/>
          <a:p>
            <a:r>
              <a:rPr lang="es-ES" altLang="en-US"/>
              <a:t>Interpolando la magnitud estelar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4FB52C-522D-2D4B-AA6A-B0437DE41C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Hacer una estima de brillo es fácil en teoría, pero requiere algo de práctica.</a:t>
            </a:r>
          </a:p>
          <a:p>
            <a:r>
              <a:rPr lang="es-ES" altLang="en-US" sz="2800"/>
              <a:t>A la medida del brillo de la estrella la llamamos </a:t>
            </a:r>
            <a:r>
              <a:rPr lang="es-ES" altLang="en-US" sz="2800" i="1" u="sng"/>
              <a:t>magnitud.</a:t>
            </a:r>
            <a:endParaRPr lang="es-ES" altLang="en-US" sz="2800"/>
          </a:p>
        </p:txBody>
      </p:sp>
      <p:pic>
        <p:nvPicPr>
          <p:cNvPr id="14346" name="Picture 10">
            <a:extLst>
              <a:ext uri="{FF2B5EF4-FFF2-40B4-BE49-F238E27FC236}">
                <a16:creationId xmlns:a16="http://schemas.microsoft.com/office/drawing/2014/main" id="{3C768E1F-4819-9247-9E3D-7415D63601C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1981200"/>
            <a:ext cx="3598863" cy="4114800"/>
          </a:xfr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AB73FE9-9575-B84B-AC31-670356E68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Interpolación de magnitudes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6655E42-A554-5C4E-8018-B168C502FB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Estimamos el brillo de las estrellas variables usando, al menos, dos estrellas de brillo conocido. Una más brillante que la variable, y la otra más débil.</a:t>
            </a: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74F2D081-AE34-5044-AB3C-C7F97FF01AF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267200" cy="4267200"/>
          </a:xfrm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id="{C326DCF0-C91B-B544-A927-B5CC605D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6115050"/>
            <a:ext cx="442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n-US"/>
              <a:t>Galaxia de Andrómeda</a:t>
            </a:r>
            <a:r>
              <a:rPr lang="en-US" altLang="en-US"/>
              <a:t> (C. Pullen)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D3E9D4B-BD1A-254A-80C9-D7DF27354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Interpolación de magnitudes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34C566-D789-5F46-BB6B-532411C0EC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19600" cy="432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Así como el ejemplo del tanque de gasolina, si el brillo de una estrella variable parece estar a alrededor de mitad camino entre el de dos estrellas que se sabe son de magnitudes 5,0 y 6,0, respectivamente, ¿cuál es la magnitud de la estrella variable?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B063BE1-1A8F-F248-A26B-F6012407AFB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2381250"/>
            <a:ext cx="4114800" cy="3581400"/>
          </a:xfrm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B0103660-8A27-4748-9212-2A9C5F8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6137275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/>
              <a:t>Nebulosa del Cangrejo</a:t>
            </a:r>
            <a:r>
              <a:rPr lang="en-US" altLang="en-US"/>
              <a:t> (C. Pullen)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>
            <a:extLst>
              <a:ext uri="{FF2B5EF4-FFF2-40B4-BE49-F238E27FC236}">
                <a16:creationId xmlns:a16="http://schemas.microsoft.com/office/drawing/2014/main" id="{368F7E04-1B10-D84F-B1B1-9B822E6B8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Interpolación de magnitudes</a:t>
            </a:r>
          </a:p>
        </p:txBody>
      </p:sp>
      <p:sp>
        <p:nvSpPr>
          <p:cNvPr id="106499" name="Rectangle 1027">
            <a:extLst>
              <a:ext uri="{FF2B5EF4-FFF2-40B4-BE49-F238E27FC236}">
                <a16:creationId xmlns:a16="http://schemas.microsoft.com/office/drawing/2014/main" id="{8D4FA519-CC56-8643-AE3D-0DE45314AB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¡Correcto! Mitad camino entre 6,0 y 5,0 es </a:t>
            </a:r>
          </a:p>
          <a:p>
            <a:endParaRPr lang="es-ES" altLang="en-US" sz="2800"/>
          </a:p>
        </p:txBody>
      </p:sp>
      <p:sp>
        <p:nvSpPr>
          <p:cNvPr id="106503" name="Text Box 1031">
            <a:extLst>
              <a:ext uri="{FF2B5EF4-FFF2-40B4-BE49-F238E27FC236}">
                <a16:creationId xmlns:a16="http://schemas.microsoft.com/office/drawing/2014/main" id="{65BCD0CF-0AD1-CA4A-808B-1EF32213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24313"/>
            <a:ext cx="19367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200"/>
              <a:t>¡5,5!</a:t>
            </a:r>
            <a:endParaRPr lang="en-US" altLang="en-US" sz="2800"/>
          </a:p>
        </p:txBody>
      </p:sp>
      <p:graphicFrame>
        <p:nvGraphicFramePr>
          <p:cNvPr id="106506" name="Object 1034">
            <a:extLst>
              <a:ext uri="{FF2B5EF4-FFF2-40B4-BE49-F238E27FC236}">
                <a16:creationId xmlns:a16="http://schemas.microsoft.com/office/drawing/2014/main" id="{744BF580-1586-374F-A7E3-3F7AA3EE1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1050" y="2438400"/>
          <a:ext cx="413861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Clip" r:id="rId3" imgW="26035000" imgH="19964400" progId="MS_ClipArt_Gallery.2">
                  <p:embed/>
                </p:oleObj>
              </mc:Choice>
              <mc:Fallback>
                <p:oleObj name="Clip" r:id="rId3" imgW="26035000" imgH="19964400" progId="MS_ClipArt_Gallery.2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38400"/>
                        <a:ext cx="4138613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9B7D0B-28CA-FB4F-8B9A-E4941E66D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Cómo encontrar una estrella  variable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9BD2E3-C96D-C540-BF16-BA6BFAE107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417195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400"/>
              <a:t>La AAVSO produce de cartas de estrellas (mapas del cielo, como los mapa</a:t>
            </a:r>
            <a:r>
              <a:rPr lang="es-MX" altLang="en-US" sz="2400"/>
              <a:t>s</a:t>
            </a:r>
            <a:r>
              <a:rPr lang="es-ES" altLang="en-US" sz="2400"/>
              <a:t> de carreteras) que se usan para encontrar y estimar la magnitud de las estrellas variables.</a:t>
            </a:r>
          </a:p>
          <a:p>
            <a:pPr>
              <a:lnSpc>
                <a:spcPct val="90000"/>
              </a:lnSpc>
            </a:pPr>
            <a:r>
              <a:rPr lang="es-ES" altLang="en-US" sz="2400"/>
              <a:t>Como todos los observadores de AAVSO  usan las mismas cartas, nuestros resultados pueden ser muy buenos y pueden ser comparados con los de otros.</a:t>
            </a: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0E42BD40-09EE-1D47-97E3-6D384570D4D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F9D0057-47C9-7E41-AF3D-ECFBCB2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91450" cy="1143000"/>
          </a:xfrm>
        </p:spPr>
        <p:txBody>
          <a:bodyPr/>
          <a:lstStyle/>
          <a:p>
            <a:r>
              <a:rPr lang="es-ES" altLang="en-US"/>
              <a:t>Cómo encontrar una estrella  variable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AE807AE-748D-BA48-8889-B47F127646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Una copia de la</a:t>
            </a:r>
            <a:r>
              <a:rPr lang="es-ES" altLang="en-US" sz="2800"/>
              <a:t> </a:t>
            </a:r>
            <a:r>
              <a:rPr lang="es-MX" altLang="en-US" sz="2800"/>
              <a:t>carta</a:t>
            </a:r>
            <a:r>
              <a:rPr lang="es-ES" altLang="en-US" sz="2800"/>
              <a:t> </a:t>
            </a:r>
            <a:r>
              <a:rPr lang="es-MX" altLang="en-US" sz="2800"/>
              <a:t>que usará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s</a:t>
            </a:r>
            <a:r>
              <a:rPr lang="es-MX" altLang="en-US" sz="2800"/>
              <a:t>tá aquí al lado.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s </a:t>
            </a:r>
            <a:r>
              <a:rPr lang="es-MX" altLang="en-US" sz="2800"/>
              <a:t>la de</a:t>
            </a:r>
            <a:r>
              <a:rPr lang="es-ES" altLang="en-US" sz="2800"/>
              <a:t> W Cygni, </a:t>
            </a:r>
            <a:r>
              <a:rPr lang="es-MX" altLang="en-US" sz="2800"/>
              <a:t>una estrella que puede encontrar con un par de</a:t>
            </a:r>
            <a:r>
              <a:rPr lang="es-ES" altLang="en-US" sz="2800"/>
              <a:t> binocular</a:t>
            </a:r>
            <a:r>
              <a:rPr lang="es-MX" altLang="en-US" sz="2800"/>
              <a:t>e</a:t>
            </a:r>
            <a:r>
              <a:rPr lang="es-ES" altLang="en-US" sz="2800"/>
              <a:t>s </a:t>
            </a:r>
            <a:r>
              <a:rPr lang="es-MX" altLang="en-US" sz="2800"/>
              <a:t>desde su propio jardín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Pero</a:t>
            </a:r>
            <a:r>
              <a:rPr lang="es-ES" altLang="en-US" sz="2800"/>
              <a:t>, </a:t>
            </a:r>
            <a:r>
              <a:rPr lang="es-MX" altLang="en-US" sz="2800"/>
              <a:t>primero probemos</a:t>
            </a:r>
            <a:r>
              <a:rPr lang="es-ES" altLang="en-US" sz="2800"/>
              <a:t> </a:t>
            </a:r>
            <a:r>
              <a:rPr lang="es-MX" altLang="en-US" sz="2800"/>
              <a:t>con una</a:t>
            </a:r>
            <a:r>
              <a:rPr lang="es-ES" altLang="en-US" sz="2800"/>
              <a:t> simple le</a:t>
            </a:r>
            <a:r>
              <a:rPr lang="es-MX" altLang="en-US" sz="2800"/>
              <a:t>xió</a:t>
            </a:r>
            <a:r>
              <a:rPr lang="es-ES" altLang="en-US" sz="2800"/>
              <a:t>n </a:t>
            </a:r>
            <a:r>
              <a:rPr lang="es-MX" altLang="en-US" sz="2800"/>
              <a:t>de</a:t>
            </a:r>
            <a:r>
              <a:rPr lang="es-ES" altLang="en-US" sz="2800"/>
              <a:t> interpola</a:t>
            </a:r>
            <a:r>
              <a:rPr lang="es-MX" altLang="en-US" sz="2800"/>
              <a:t>c</a:t>
            </a:r>
            <a:r>
              <a:rPr lang="es-ES" altLang="en-US" sz="2800"/>
              <a:t>i</a:t>
            </a:r>
            <a:r>
              <a:rPr lang="es-MX" altLang="en-US" sz="2800"/>
              <a:t>ó</a:t>
            </a:r>
            <a:r>
              <a:rPr lang="es-ES" altLang="en-US" sz="2800"/>
              <a:t>n </a:t>
            </a:r>
            <a:r>
              <a:rPr lang="es-MX" altLang="en-US" sz="2800"/>
              <a:t>y uso de cartas estelares</a:t>
            </a:r>
            <a:r>
              <a:rPr lang="es-ES" altLang="en-US" sz="2800"/>
              <a:t>.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7E521973-FD71-C148-87F7-DA11C87B8AE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5925"/>
            <a:ext cx="4070350" cy="4892675"/>
          </a:xfrm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EEA3BAB-52E1-834E-A2DA-8A9F75031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Variable y comparaciones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B80A316E-50DA-1B42-946D-701B0DCC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724025"/>
            <a:ext cx="79835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2800"/>
              <a:t>Véase al ejemplo abajo.  La variable se muestra entre  cuatro líneas de enfoque.  Las magnitudes de las estrellas de comparación (“comp”) se muestran en la carta próximas a las estrellas (64,51,91, etc.).</a:t>
            </a:r>
          </a:p>
        </p:txBody>
      </p:sp>
      <p:pic>
        <p:nvPicPr>
          <p:cNvPr id="21513" name="Picture 9">
            <a:extLst>
              <a:ext uri="{FF2B5EF4-FFF2-40B4-BE49-F238E27FC236}">
                <a16:creationId xmlns:a16="http://schemas.microsoft.com/office/drawing/2014/main" id="{84F865F1-FB36-CB49-9E0D-73AEA389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Line 12">
            <a:extLst>
              <a:ext uri="{FF2B5EF4-FFF2-40B4-BE49-F238E27FC236}">
                <a16:creationId xmlns:a16="http://schemas.microsoft.com/office/drawing/2014/main" id="{A4052D70-0924-4041-8FB6-3E74F31EA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84287C8E-20DA-844C-9A26-5C9CF4795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1645F8A-3F11-9D47-96FB-90EA3F97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67213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Variable</a:t>
            </a:r>
            <a:endParaRPr lang="en-US" altLang="en-US" sz="2800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93180BEC-2780-C244-9B09-605640FCB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4711700"/>
            <a:ext cx="431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E377EC67-2B8A-8843-ABD1-9731B8977B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981200"/>
            <a:ext cx="40005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Para cambiar a la diapositiva siguiente, presione el botón principal del mouse.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Alguna de las fotos con mayor detalle pueden demorar unos  momentos para ser cargadas. Por favor, espere.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3AE4095F-ACB6-FE46-9583-0C156608BC19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xfrm>
            <a:off x="666750" y="419100"/>
            <a:ext cx="77724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n-US"/>
              <a:t>Cómo operar el simulador del telescopio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A8184451-EE7B-3747-A324-CFE6B131B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5527675"/>
            <a:ext cx="527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ES_tradnl" altLang="en-US"/>
          </a:p>
        </p:txBody>
      </p:sp>
      <p:pic>
        <p:nvPicPr>
          <p:cNvPr id="91150" name="Picture 14">
            <a:extLst>
              <a:ext uri="{FF2B5EF4-FFF2-40B4-BE49-F238E27FC236}">
                <a16:creationId xmlns:a16="http://schemas.microsoft.com/office/drawing/2014/main" id="{36D87AFA-C8B1-364E-BCF3-08A2C4D6155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150" y="1981200"/>
            <a:ext cx="3086100" cy="4114800"/>
          </a:xfrm>
        </p:spPr>
      </p:pic>
      <p:sp>
        <p:nvSpPr>
          <p:cNvPr id="91151" name="Text Box 15">
            <a:extLst>
              <a:ext uri="{FF2B5EF4-FFF2-40B4-BE49-F238E27FC236}">
                <a16:creationId xmlns:a16="http://schemas.microsoft.com/office/drawing/2014/main" id="{AAAA8ABA-7029-1E41-B600-2705D41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6080125"/>
            <a:ext cx="3975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altLang="en-US" sz="2000"/>
              <a:t>Telescopio newtoniano de 44 cm del </a:t>
            </a:r>
          </a:p>
          <a:p>
            <a:r>
              <a:rPr lang="es-AR" altLang="en-US" sz="2000"/>
              <a:t>miembro de AAVSO Lew Cook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9F2B1A2-CBFA-E648-8A7B-58154727C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Los puntos o comas decimales</a:t>
            </a:r>
            <a:r>
              <a:rPr lang="es-ES" altLang="en-US"/>
              <a:t> </a:t>
            </a:r>
            <a:r>
              <a:rPr lang="es-MX" altLang="en-US"/>
              <a:t>pueden confundir</a:t>
            </a:r>
            <a:endParaRPr lang="es-ES" altLang="en-US"/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22E9C909-C810-4E40-8CE0-7E8FB992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4025"/>
            <a:ext cx="8724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Nótese que las magnitudes estelares tienen decimales pero no se muestran los puntos o comas porque pueden dar lugar a ser confundidos con una estrella.  Entonces, las magnitudes </a:t>
            </a:r>
            <a:r>
              <a:rPr lang="es-MX" altLang="en-US" sz="2800"/>
              <a:t>abajo</a:t>
            </a:r>
            <a:r>
              <a:rPr lang="es-ES" altLang="en-US" sz="2800"/>
              <a:t> son realmente 6,4; 5,1; 9,1; etc.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E4A8AEBF-2CCE-BA4B-9B20-EED3B94D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E99761C1-D669-C643-9FD5-57C432D7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Line 6">
            <a:extLst>
              <a:ext uri="{FF2B5EF4-FFF2-40B4-BE49-F238E27FC236}">
                <a16:creationId xmlns:a16="http://schemas.microsoft.com/office/drawing/2014/main" id="{849F3A4D-F09E-1740-AB87-768FA6699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Line 7">
            <a:extLst>
              <a:ext uri="{FF2B5EF4-FFF2-40B4-BE49-F238E27FC236}">
                <a16:creationId xmlns:a16="http://schemas.microsoft.com/office/drawing/2014/main" id="{2B2F3C8D-6196-AA49-93EA-F9B9C7D53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>
            <a:extLst>
              <a:ext uri="{FF2B5EF4-FFF2-40B4-BE49-F238E27FC236}">
                <a16:creationId xmlns:a16="http://schemas.microsoft.com/office/drawing/2014/main" id="{C37BC505-1134-E44D-BAA2-9F05ED2ED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s-MX" altLang="en-US"/>
              <a:t>¡Un</a:t>
            </a:r>
            <a:r>
              <a:rPr lang="es-ES" altLang="en-US"/>
              <a:t> </a:t>
            </a:r>
            <a:r>
              <a:rPr lang="es-MX" altLang="en-US"/>
              <a:t>número grande de </a:t>
            </a:r>
            <a:r>
              <a:rPr lang="es-ES" altLang="en-US"/>
              <a:t>magnitud</a:t>
            </a:r>
            <a:r>
              <a:rPr lang="es-MX" altLang="en-US"/>
              <a:t> es débil</a:t>
            </a:r>
            <a:r>
              <a:rPr lang="es-ES" altLang="en-US"/>
              <a:t>, </a:t>
            </a:r>
            <a:r>
              <a:rPr lang="es-MX" altLang="en-US"/>
              <a:t>un punto grande es brillante</a:t>
            </a:r>
            <a:r>
              <a:rPr lang="es-ES" altLang="en-US"/>
              <a:t>!</a:t>
            </a:r>
          </a:p>
        </p:txBody>
      </p:sp>
      <p:sp>
        <p:nvSpPr>
          <p:cNvPr id="109571" name="Text Box 1027">
            <a:extLst>
              <a:ext uri="{FF2B5EF4-FFF2-40B4-BE49-F238E27FC236}">
                <a16:creationId xmlns:a16="http://schemas.microsoft.com/office/drawing/2014/main" id="{A4A1E93A-F908-B34C-A608-BBCA1C92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19275"/>
            <a:ext cx="8877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Cuanto más brillante es la estrella, menor es el valor de su magnitud. Así, 5,1 es  más brillante que 6,4.</a:t>
            </a:r>
          </a:p>
          <a:p>
            <a:r>
              <a:rPr lang="es-ES" altLang="en-US" sz="2800"/>
              <a:t>En la carta, nótese que el punto es más grande (brillante) para la estrella de 5,1 que para la estrella de 6,4.  </a:t>
            </a:r>
          </a:p>
        </p:txBody>
      </p:sp>
      <p:sp>
        <p:nvSpPr>
          <p:cNvPr id="109572" name="Text Box 1028">
            <a:extLst>
              <a:ext uri="{FF2B5EF4-FFF2-40B4-BE49-F238E27FC236}">
                <a16:creationId xmlns:a16="http://schemas.microsoft.com/office/drawing/2014/main" id="{492190B8-D973-E548-8BBF-338C84D8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09573" name="Picture 1029">
            <a:extLst>
              <a:ext uri="{FF2B5EF4-FFF2-40B4-BE49-F238E27FC236}">
                <a16:creationId xmlns:a16="http://schemas.microsoft.com/office/drawing/2014/main" id="{DBC308F5-0558-0B4D-891A-631C73FE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09975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Line 1030">
            <a:extLst>
              <a:ext uri="{FF2B5EF4-FFF2-40B4-BE49-F238E27FC236}">
                <a16:creationId xmlns:a16="http://schemas.microsoft.com/office/drawing/2014/main" id="{0FF3D9A5-4F92-0341-959E-F05F16D85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Line 1031">
            <a:extLst>
              <a:ext uri="{FF2B5EF4-FFF2-40B4-BE49-F238E27FC236}">
                <a16:creationId xmlns:a16="http://schemas.microsoft.com/office/drawing/2014/main" id="{F8159F65-A038-9541-99FB-4DDC80AB8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>
            <a:extLst>
              <a:ext uri="{FF2B5EF4-FFF2-40B4-BE49-F238E27FC236}">
                <a16:creationId xmlns:a16="http://schemas.microsoft.com/office/drawing/2014/main" id="{5265C4C7-5445-7D42-9F90-3DEEA6EB6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10595" name="Text Box 1027">
            <a:extLst>
              <a:ext uri="{FF2B5EF4-FFF2-40B4-BE49-F238E27FC236}">
                <a16:creationId xmlns:a16="http://schemas.microsoft.com/office/drawing/2014/main" id="{A178169A-9A3F-4F4A-BE34-374735E1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781175"/>
            <a:ext cx="8088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estrella brillante (5,1)?</a:t>
            </a:r>
          </a:p>
        </p:txBody>
      </p:sp>
      <p:pic>
        <p:nvPicPr>
          <p:cNvPr id="110597" name="Picture 1029">
            <a:extLst>
              <a:ext uri="{FF2B5EF4-FFF2-40B4-BE49-F238E27FC236}">
                <a16:creationId xmlns:a16="http://schemas.microsoft.com/office/drawing/2014/main" id="{65E12A36-6290-0347-B93E-4AACA2B3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0203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Line 1030">
            <a:extLst>
              <a:ext uri="{FF2B5EF4-FFF2-40B4-BE49-F238E27FC236}">
                <a16:creationId xmlns:a16="http://schemas.microsoft.com/office/drawing/2014/main" id="{E89A0821-9C4D-214A-B939-3D7F7A683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1031">
            <a:extLst>
              <a:ext uri="{FF2B5EF4-FFF2-40B4-BE49-F238E27FC236}">
                <a16:creationId xmlns:a16="http://schemas.microsoft.com/office/drawing/2014/main" id="{7B4F802C-2B7F-7642-B4F3-A32B2911B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312FEF0C-0E9B-3647-A93B-DB5AE9383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pic>
        <p:nvPicPr>
          <p:cNvPr id="111621" name="Picture 1029">
            <a:extLst>
              <a:ext uri="{FF2B5EF4-FFF2-40B4-BE49-F238E27FC236}">
                <a16:creationId xmlns:a16="http://schemas.microsoft.com/office/drawing/2014/main" id="{E7950AEA-9A7F-1F4B-95A4-DF8D7423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Line 1030">
            <a:extLst>
              <a:ext uri="{FF2B5EF4-FFF2-40B4-BE49-F238E27FC236}">
                <a16:creationId xmlns:a16="http://schemas.microsoft.com/office/drawing/2014/main" id="{4528452E-5132-5F44-811C-7F9479636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1031">
            <a:extLst>
              <a:ext uri="{FF2B5EF4-FFF2-40B4-BE49-F238E27FC236}">
                <a16:creationId xmlns:a16="http://schemas.microsoft.com/office/drawing/2014/main" id="{095F845E-5F29-5240-971D-DF316DC4F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Text Box 1032">
            <a:extLst>
              <a:ext uri="{FF2B5EF4-FFF2-40B4-BE49-F238E27FC236}">
                <a16:creationId xmlns:a16="http://schemas.microsoft.com/office/drawing/2014/main" id="{62F11E66-AEF1-C94D-A12A-DDF32630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781175"/>
            <a:ext cx="8088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estrella brillante (5,1)?</a:t>
            </a:r>
            <a:endParaRPr lang="es-MX" altLang="en-US" sz="2800"/>
          </a:p>
          <a:p>
            <a:r>
              <a:rPr lang="es-MX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¡Más débil!</a:t>
            </a:r>
            <a:endParaRPr lang="es-ES" altLang="en-US" sz="28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>
            <a:extLst>
              <a:ext uri="{FF2B5EF4-FFF2-40B4-BE49-F238E27FC236}">
                <a16:creationId xmlns:a16="http://schemas.microsoft.com/office/drawing/2014/main" id="{28D09A20-0BD2-8F45-BBE6-F8BEB8551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12644" name="Text Box 1028">
            <a:extLst>
              <a:ext uri="{FF2B5EF4-FFF2-40B4-BE49-F238E27FC236}">
                <a16:creationId xmlns:a16="http://schemas.microsoft.com/office/drawing/2014/main" id="{5FD37570-DFE3-7D49-A18F-CAC3BDA9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2645" name="Picture 1029">
            <a:extLst>
              <a:ext uri="{FF2B5EF4-FFF2-40B4-BE49-F238E27FC236}">
                <a16:creationId xmlns:a16="http://schemas.microsoft.com/office/drawing/2014/main" id="{2C4C4C84-50D7-454E-A2BE-9FF69EA3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Line 1030">
            <a:extLst>
              <a:ext uri="{FF2B5EF4-FFF2-40B4-BE49-F238E27FC236}">
                <a16:creationId xmlns:a16="http://schemas.microsoft.com/office/drawing/2014/main" id="{BC097C77-8BB7-5045-81B0-29E2BAF52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1031">
            <a:extLst>
              <a:ext uri="{FF2B5EF4-FFF2-40B4-BE49-F238E27FC236}">
                <a16:creationId xmlns:a16="http://schemas.microsoft.com/office/drawing/2014/main" id="{359D6C68-B16A-A947-A1CE-F6A13DF1D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1033">
            <a:extLst>
              <a:ext uri="{FF2B5EF4-FFF2-40B4-BE49-F238E27FC236}">
                <a16:creationId xmlns:a16="http://schemas.microsoft.com/office/drawing/2014/main" id="{2B5B8B39-1F19-2E49-8427-12EB7908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62125"/>
            <a:ext cx="8088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</a:t>
            </a:r>
            <a:r>
              <a:rPr lang="es-MX" altLang="en-US" sz="2800"/>
              <a:t>siguiente </a:t>
            </a:r>
            <a:r>
              <a:rPr lang="es-ES" altLang="en-US" sz="2800"/>
              <a:t>estrella </a:t>
            </a:r>
            <a:r>
              <a:rPr lang="es-MX" altLang="en-US" sz="2800"/>
              <a:t>en brillo</a:t>
            </a:r>
            <a:r>
              <a:rPr lang="es-ES" altLang="en-US" sz="2800"/>
              <a:t> (</a:t>
            </a:r>
            <a:r>
              <a:rPr lang="es-MX" altLang="en-US" sz="2800"/>
              <a:t>6</a:t>
            </a:r>
            <a:r>
              <a:rPr lang="es-ES" altLang="en-US" sz="2800"/>
              <a:t>,1)?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>
            <a:extLst>
              <a:ext uri="{FF2B5EF4-FFF2-40B4-BE49-F238E27FC236}">
                <a16:creationId xmlns:a16="http://schemas.microsoft.com/office/drawing/2014/main" id="{5A43C9DF-B11C-0E4E-BEE6-AEA93109E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13668" name="Text Box 1028">
            <a:extLst>
              <a:ext uri="{FF2B5EF4-FFF2-40B4-BE49-F238E27FC236}">
                <a16:creationId xmlns:a16="http://schemas.microsoft.com/office/drawing/2014/main" id="{12F17960-7FD8-6C44-8ABF-EFFA614D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3669" name="Picture 1029">
            <a:extLst>
              <a:ext uri="{FF2B5EF4-FFF2-40B4-BE49-F238E27FC236}">
                <a16:creationId xmlns:a16="http://schemas.microsoft.com/office/drawing/2014/main" id="{520BCBA2-6C68-2B48-8E8C-F9CF7DB0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Line 1030">
            <a:extLst>
              <a:ext uri="{FF2B5EF4-FFF2-40B4-BE49-F238E27FC236}">
                <a16:creationId xmlns:a16="http://schemas.microsoft.com/office/drawing/2014/main" id="{367DFD98-E480-ED4B-8D14-5AB4ED901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1031">
            <a:extLst>
              <a:ext uri="{FF2B5EF4-FFF2-40B4-BE49-F238E27FC236}">
                <a16:creationId xmlns:a16="http://schemas.microsoft.com/office/drawing/2014/main" id="{D8A28F3F-5CC0-7541-B55E-D3977C9C9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Text Box 1033">
            <a:extLst>
              <a:ext uri="{FF2B5EF4-FFF2-40B4-BE49-F238E27FC236}">
                <a16:creationId xmlns:a16="http://schemas.microsoft.com/office/drawing/2014/main" id="{72C663C8-1B1A-5444-90FC-887DAAB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62125"/>
            <a:ext cx="8088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</a:t>
            </a:r>
            <a:r>
              <a:rPr lang="es-MX" altLang="en-US" sz="2800"/>
              <a:t>siguiente </a:t>
            </a:r>
            <a:r>
              <a:rPr lang="es-ES" altLang="en-US" sz="2800"/>
              <a:t>estrella </a:t>
            </a:r>
            <a:r>
              <a:rPr lang="es-MX" altLang="en-US" sz="2800"/>
              <a:t>en brillo</a:t>
            </a:r>
            <a:r>
              <a:rPr lang="es-ES" altLang="en-US" sz="2800"/>
              <a:t> (</a:t>
            </a:r>
            <a:r>
              <a:rPr lang="es-MX" altLang="en-US" sz="2800"/>
              <a:t>6</a:t>
            </a:r>
            <a:r>
              <a:rPr lang="es-ES" altLang="en-US" sz="2800"/>
              <a:t>,1)?</a:t>
            </a:r>
            <a:endParaRPr lang="es-MX" altLang="en-US" sz="2800"/>
          </a:p>
          <a:p>
            <a:r>
              <a:rPr lang="es-MX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¡Más débil!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>
            <a:extLst>
              <a:ext uri="{FF2B5EF4-FFF2-40B4-BE49-F238E27FC236}">
                <a16:creationId xmlns:a16="http://schemas.microsoft.com/office/drawing/2014/main" id="{AA29255A-B9DE-D04D-82D0-8A4715176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14692" name="Text Box 1028">
            <a:extLst>
              <a:ext uri="{FF2B5EF4-FFF2-40B4-BE49-F238E27FC236}">
                <a16:creationId xmlns:a16="http://schemas.microsoft.com/office/drawing/2014/main" id="{2D3B5987-2728-E84B-B6EE-3CD69B283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4693" name="Picture 1029">
            <a:extLst>
              <a:ext uri="{FF2B5EF4-FFF2-40B4-BE49-F238E27FC236}">
                <a16:creationId xmlns:a16="http://schemas.microsoft.com/office/drawing/2014/main" id="{EFE32FC8-D4E3-5445-BCC5-556E90A3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Line 1030">
            <a:extLst>
              <a:ext uri="{FF2B5EF4-FFF2-40B4-BE49-F238E27FC236}">
                <a16:creationId xmlns:a16="http://schemas.microsoft.com/office/drawing/2014/main" id="{FA145E0C-682D-1041-8E25-0CDD8789F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1031">
            <a:extLst>
              <a:ext uri="{FF2B5EF4-FFF2-40B4-BE49-F238E27FC236}">
                <a16:creationId xmlns:a16="http://schemas.microsoft.com/office/drawing/2014/main" id="{641CFF40-6327-4543-8EBC-5FF037A67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Text Box 1032">
            <a:extLst>
              <a:ext uri="{FF2B5EF4-FFF2-40B4-BE49-F238E27FC236}">
                <a16:creationId xmlns:a16="http://schemas.microsoft.com/office/drawing/2014/main" id="{3BF7FBA7-F003-2F4B-831D-958C6881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62125"/>
            <a:ext cx="8088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</a:t>
            </a:r>
            <a:r>
              <a:rPr lang="es-MX" altLang="en-US" sz="2800"/>
              <a:t>siguiente </a:t>
            </a:r>
            <a:r>
              <a:rPr lang="es-ES" altLang="en-US" sz="2800"/>
              <a:t>estrella </a:t>
            </a:r>
            <a:r>
              <a:rPr lang="es-MX" altLang="en-US" sz="2800"/>
              <a:t>en brillo</a:t>
            </a:r>
            <a:r>
              <a:rPr lang="es-ES" altLang="en-US" sz="2800"/>
              <a:t> (</a:t>
            </a:r>
            <a:r>
              <a:rPr lang="es-MX" altLang="en-US" sz="2800"/>
              <a:t>6</a:t>
            </a:r>
            <a:r>
              <a:rPr lang="es-ES" altLang="en-US" sz="2800"/>
              <a:t>,</a:t>
            </a:r>
            <a:r>
              <a:rPr lang="es-MX" altLang="en-US" sz="2800"/>
              <a:t>4</a:t>
            </a:r>
            <a:r>
              <a:rPr lang="es-ES" altLang="en-US" sz="2800"/>
              <a:t>)?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D41081C2-3BC4-0240-BFF7-245DC2FB1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15716" name="Text Box 1028">
            <a:extLst>
              <a:ext uri="{FF2B5EF4-FFF2-40B4-BE49-F238E27FC236}">
                <a16:creationId xmlns:a16="http://schemas.microsoft.com/office/drawing/2014/main" id="{B7465CAC-662C-4F40-A05A-08EB9D97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5717" name="Picture 1029">
            <a:extLst>
              <a:ext uri="{FF2B5EF4-FFF2-40B4-BE49-F238E27FC236}">
                <a16:creationId xmlns:a16="http://schemas.microsoft.com/office/drawing/2014/main" id="{404EA237-16E9-C845-A904-D2D57302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Line 1030">
            <a:extLst>
              <a:ext uri="{FF2B5EF4-FFF2-40B4-BE49-F238E27FC236}">
                <a16:creationId xmlns:a16="http://schemas.microsoft.com/office/drawing/2014/main" id="{EB971417-7DE6-9448-9F5B-F11AF8390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1031">
            <a:extLst>
              <a:ext uri="{FF2B5EF4-FFF2-40B4-BE49-F238E27FC236}">
                <a16:creationId xmlns:a16="http://schemas.microsoft.com/office/drawing/2014/main" id="{9FF3DEAC-FFC6-DA4F-8109-3915C24DE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Text Box 1032">
            <a:extLst>
              <a:ext uri="{FF2B5EF4-FFF2-40B4-BE49-F238E27FC236}">
                <a16:creationId xmlns:a16="http://schemas.microsoft.com/office/drawing/2014/main" id="{8AE73206-1035-EB47-BD18-E9BDD7DE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62125"/>
            <a:ext cx="8088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la variable más brillante o más débil que la </a:t>
            </a:r>
            <a:r>
              <a:rPr lang="es-MX" altLang="en-US" sz="2800"/>
              <a:t>siguiente </a:t>
            </a:r>
            <a:r>
              <a:rPr lang="es-ES" altLang="en-US" sz="2800"/>
              <a:t>estrella </a:t>
            </a:r>
            <a:r>
              <a:rPr lang="es-MX" altLang="en-US" sz="2800"/>
              <a:t>en brillo</a:t>
            </a:r>
            <a:r>
              <a:rPr lang="es-ES" altLang="en-US" sz="2800"/>
              <a:t> (</a:t>
            </a:r>
            <a:r>
              <a:rPr lang="es-MX" altLang="en-US" sz="2800"/>
              <a:t>6</a:t>
            </a:r>
            <a:r>
              <a:rPr lang="es-ES" altLang="en-US" sz="2800"/>
              <a:t>,</a:t>
            </a:r>
            <a:r>
              <a:rPr lang="es-MX" altLang="en-US" sz="2800"/>
              <a:t>4</a:t>
            </a:r>
            <a:r>
              <a:rPr lang="es-ES" altLang="en-US" sz="2800"/>
              <a:t>)?</a:t>
            </a:r>
            <a:endParaRPr lang="es-MX" altLang="en-US" sz="2800"/>
          </a:p>
          <a:p>
            <a:r>
              <a:rPr lang="es-MX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¡Más brillante!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>
            <a:extLst>
              <a:ext uri="{FF2B5EF4-FFF2-40B4-BE49-F238E27FC236}">
                <a16:creationId xmlns:a16="http://schemas.microsoft.com/office/drawing/2014/main" id="{4C8CACF4-6156-9B49-B4E0-7A44F05E6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¡Aquí viene el indicador de gasolina</a:t>
            </a:r>
            <a:r>
              <a:rPr lang="es-ES" altLang="en-US"/>
              <a:t>!</a:t>
            </a:r>
          </a:p>
        </p:txBody>
      </p:sp>
      <p:sp>
        <p:nvSpPr>
          <p:cNvPr id="116739" name="Text Box 1027">
            <a:extLst>
              <a:ext uri="{FF2B5EF4-FFF2-40B4-BE49-F238E27FC236}">
                <a16:creationId xmlns:a16="http://schemas.microsoft.com/office/drawing/2014/main" id="{FDAE846B-0566-3E46-8D60-6AB9D194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724025"/>
            <a:ext cx="88884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Así, la variable es más brillante que 6,4 pero no tan brillante como 6,1.  ¿Qué va a hacer con esos números?</a:t>
            </a:r>
          </a:p>
          <a:p>
            <a:r>
              <a:rPr lang="es-ES" altLang="en-US" sz="2800"/>
              <a:t> </a:t>
            </a:r>
            <a:r>
              <a:rPr lang="es-ES" altLang="en-US" sz="2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¡Interpolar!</a:t>
            </a:r>
            <a:endParaRPr lang="es-ES" altLang="en-US" sz="2800"/>
          </a:p>
        </p:txBody>
      </p:sp>
      <p:sp>
        <p:nvSpPr>
          <p:cNvPr id="116740" name="Text Box 1028">
            <a:extLst>
              <a:ext uri="{FF2B5EF4-FFF2-40B4-BE49-F238E27FC236}">
                <a16:creationId xmlns:a16="http://schemas.microsoft.com/office/drawing/2014/main" id="{28B8331B-BA38-9544-ABF5-FA3F688F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16741" name="Picture 1029">
            <a:extLst>
              <a:ext uri="{FF2B5EF4-FFF2-40B4-BE49-F238E27FC236}">
                <a16:creationId xmlns:a16="http://schemas.microsoft.com/office/drawing/2014/main" id="{CD491059-30CE-5E41-A85C-93012BF1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Line 1030">
            <a:extLst>
              <a:ext uri="{FF2B5EF4-FFF2-40B4-BE49-F238E27FC236}">
                <a16:creationId xmlns:a16="http://schemas.microsoft.com/office/drawing/2014/main" id="{EA4ED0D4-A4E4-6D48-B831-3EB9A58C1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31">
            <a:extLst>
              <a:ext uri="{FF2B5EF4-FFF2-40B4-BE49-F238E27FC236}">
                <a16:creationId xmlns:a16="http://schemas.microsoft.com/office/drawing/2014/main" id="{DE067AFB-EBA0-0B4F-ACA9-1F563F895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954F9274-7406-1F4B-B203-999FA9A06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48650" cy="1371600"/>
          </a:xfrm>
        </p:spPr>
        <p:txBody>
          <a:bodyPr/>
          <a:lstStyle/>
          <a:p>
            <a:r>
              <a:rPr lang="es-MX" altLang="en-US"/>
              <a:t>La i</a:t>
            </a:r>
            <a:r>
              <a:rPr lang="es-ES" altLang="en-US"/>
              <a:t>n</a:t>
            </a:r>
            <a:r>
              <a:rPr lang="es-MX" altLang="en-US"/>
              <a:t>t</a:t>
            </a:r>
            <a:r>
              <a:rPr lang="es-ES" altLang="en-US"/>
              <a:t>e</a:t>
            </a:r>
            <a:r>
              <a:rPr lang="es-MX" altLang="en-US"/>
              <a:t>rpo</a:t>
            </a:r>
            <a:r>
              <a:rPr lang="es-ES" altLang="en-US"/>
              <a:t>l</a:t>
            </a:r>
            <a:r>
              <a:rPr lang="es-MX" altLang="en-US"/>
              <a:t>ac</a:t>
            </a:r>
            <a:r>
              <a:rPr lang="es-ES" altLang="en-US"/>
              <a:t>i</a:t>
            </a:r>
            <a:r>
              <a:rPr lang="es-MX" altLang="en-US"/>
              <a:t>ó</a:t>
            </a:r>
            <a:r>
              <a:rPr lang="es-ES" altLang="en-US"/>
              <a:t>n </a:t>
            </a:r>
            <a:r>
              <a:rPr lang="es-MX" altLang="en-US"/>
              <a:t>e</a:t>
            </a:r>
            <a:r>
              <a:rPr lang="es-ES" altLang="en-US"/>
              <a:t>s </a:t>
            </a:r>
            <a:r>
              <a:rPr lang="es-MX" altLang="en-US"/>
              <a:t>u</a:t>
            </a:r>
            <a:r>
              <a:rPr lang="es-ES" altLang="en-US"/>
              <a:t>n</a:t>
            </a:r>
            <a:r>
              <a:rPr lang="es-MX" altLang="en-US"/>
              <a:t>a invitada </a:t>
            </a:r>
            <a:r>
              <a:rPr lang="es-ES" altLang="en-US"/>
              <a:t>educad</a:t>
            </a:r>
            <a:r>
              <a:rPr lang="es-MX" altLang="en-US"/>
              <a:t>a</a:t>
            </a:r>
            <a:endParaRPr lang="es-ES" altLang="en-US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4FD80225-6E9F-824E-928A-3B5C2E90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62125"/>
            <a:ext cx="84502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¿Está ella a mitad camino entre 6,4 y 6,1?</a:t>
            </a:r>
          </a:p>
          <a:p>
            <a:r>
              <a:rPr lang="es-ES" altLang="en-US" sz="2800"/>
              <a:t>Entonces, su estima deberá ser 6,2 ó 6,3.</a:t>
            </a:r>
          </a:p>
          <a:p>
            <a:r>
              <a:rPr lang="es-ES" altLang="en-US" sz="2800"/>
              <a:t> Pero, ¿cuál de las dos?</a:t>
            </a:r>
            <a:endParaRPr lang="en-US" altLang="en-US" sz="280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E0A9D1F6-E120-3242-A3B8-1A138997F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4097338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</a:rPr>
              <a:t>Variable</a:t>
            </a:r>
          </a:p>
        </p:txBody>
      </p:sp>
      <p:pic>
        <p:nvPicPr>
          <p:cNvPr id="138245" name="Picture 5">
            <a:extLst>
              <a:ext uri="{FF2B5EF4-FFF2-40B4-BE49-F238E27FC236}">
                <a16:creationId xmlns:a16="http://schemas.microsoft.com/office/drawing/2014/main" id="{2233E966-4C4C-C045-9DF7-B3679AEA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Line 6">
            <a:extLst>
              <a:ext uri="{FF2B5EF4-FFF2-40B4-BE49-F238E27FC236}">
                <a16:creationId xmlns:a16="http://schemas.microsoft.com/office/drawing/2014/main" id="{D34E28BD-10FC-1E44-BD49-23723CBB6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Line 7">
            <a:extLst>
              <a:ext uri="{FF2B5EF4-FFF2-40B4-BE49-F238E27FC236}">
                <a16:creationId xmlns:a16="http://schemas.microsoft.com/office/drawing/2014/main" id="{D45DA06B-1D76-514F-BC09-8BA8743F0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CCBA453-914F-864A-82EB-499CF4A46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En caso de dificultades...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4390327-8BC9-1640-A06C-1D188572E8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Si tiene algún problema con este  sistema o en entender el material, por favor deténgase y busque alguien para que lo asista.</a:t>
            </a:r>
          </a:p>
          <a:p>
            <a:r>
              <a:rPr lang="es-ES" altLang="en-US" sz="2800"/>
              <a:t>Y ahora… ¡A comenzar!</a:t>
            </a:r>
          </a:p>
        </p:txBody>
      </p:sp>
      <p:graphicFrame>
        <p:nvGraphicFramePr>
          <p:cNvPr id="100357" name="Object 5">
            <a:extLst>
              <a:ext uri="{FF2B5EF4-FFF2-40B4-BE49-F238E27FC236}">
                <a16:creationId xmlns:a16="http://schemas.microsoft.com/office/drawing/2014/main" id="{382394FA-9217-534A-B977-AEB2C6BC0727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249488"/>
          <a:ext cx="38100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4" name="Clip" r:id="rId3" imgW="21678900" imgH="20358100" progId="MS_ClipArt_Gallery.2">
                  <p:embed/>
                </p:oleObj>
              </mc:Choice>
              <mc:Fallback>
                <p:oleObj name="Clip" r:id="rId3" imgW="21678900" imgH="203581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49488"/>
                        <a:ext cx="3810000" cy="357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>
            <a:extLst>
              <a:ext uri="{FF2B5EF4-FFF2-40B4-BE49-F238E27FC236}">
                <a16:creationId xmlns:a16="http://schemas.microsoft.com/office/drawing/2014/main" id="{D0516E6E-3CDB-EA45-BF3F-04EBFE2D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5927725"/>
            <a:ext cx="4541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2000"/>
              <a:t>¡Los observadores de estrellas variables usan muchos sombreros!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C06F35A-2479-A142-A825-329ABBBFF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Use </a:t>
            </a:r>
            <a:r>
              <a:rPr lang="es-MX" altLang="en-US"/>
              <a:t>sus</a:t>
            </a:r>
            <a:r>
              <a:rPr lang="es-ES" altLang="en-US"/>
              <a:t> </a:t>
            </a:r>
            <a:r>
              <a:rPr lang="es-MX" altLang="en-US"/>
              <a:t>sensacione</a:t>
            </a:r>
            <a:r>
              <a:rPr lang="es-ES" altLang="en-US"/>
              <a:t>s</a:t>
            </a: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6F263758-490E-5E47-B7A9-B6915432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4025"/>
            <a:ext cx="88884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Talvez Usted piensa que está un poquito más brillante que el medio camino.</a:t>
            </a:r>
          </a:p>
          <a:p>
            <a:r>
              <a:rPr lang="es-ES" altLang="en-US" sz="2800"/>
              <a:t>¡Su estima deberá ser 6,2!  Un poquito más débil. Su estima será 6,3.  </a:t>
            </a: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045C5BFC-A712-E348-87D8-49B791B4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621088"/>
            <a:ext cx="32908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Line 5">
            <a:extLst>
              <a:ext uri="{FF2B5EF4-FFF2-40B4-BE49-F238E27FC236}">
                <a16:creationId xmlns:a16="http://schemas.microsoft.com/office/drawing/2014/main" id="{74F3F3C2-CAA3-F347-9D4C-D6CDC459D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1300" y="4724400"/>
            <a:ext cx="0" cy="12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Line 6">
            <a:extLst>
              <a:ext uri="{FF2B5EF4-FFF2-40B4-BE49-F238E27FC236}">
                <a16:creationId xmlns:a16="http://schemas.microsoft.com/office/drawing/2014/main" id="{C35E0333-ED70-B747-A454-19613587E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Text Box 7">
            <a:extLst>
              <a:ext uri="{FF2B5EF4-FFF2-40B4-BE49-F238E27FC236}">
                <a16:creationId xmlns:a16="http://schemas.microsoft.com/office/drawing/2014/main" id="{B58CC01D-E28B-6F45-8DC3-8845B7E5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86175"/>
            <a:ext cx="2895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No intente pensar</a:t>
            </a:r>
          </a:p>
          <a:p>
            <a:r>
              <a:rPr lang="es-ES" altLang="en-US" sz="2800"/>
              <a:t>lo que debe ser, </a:t>
            </a:r>
          </a:p>
          <a:p>
            <a:r>
              <a:rPr lang="es-ES" altLang="en-US" sz="2800"/>
              <a:t>sólo siga la corriente, deje fluir sus sensaciones. </a:t>
            </a:r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B6C24AC2-9FD8-B04A-8267-2E91E0CE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6005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altLang="en-US" sz="2800"/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7D609B35-A213-A843-A518-7B76E021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648075"/>
            <a:ext cx="26447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Su habilidad para  sentir la mejor respuesta mejorará con la práctica. 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5EAEBB7-3FD6-A447-A702-DE0D9E041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Haciendo su primera estima</a:t>
            </a:r>
            <a:endParaRPr lang="es-ES" altLang="en-US"/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09D4B865-4CBC-7946-803C-2181FDBC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9716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 altLang="en-US" sz="2800"/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91991789-40EE-F146-9F83-4D650AA60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1981200"/>
            <a:ext cx="4638675" cy="4114800"/>
          </a:xfrm>
        </p:spPr>
        <p:txBody>
          <a:bodyPr/>
          <a:lstStyle/>
          <a:p>
            <a:r>
              <a:rPr lang="es-ES" altLang="en-US" sz="2800"/>
              <a:t> </a:t>
            </a:r>
            <a:r>
              <a:rPr lang="es-MX" altLang="en-US" sz="2800"/>
              <a:t>Pero</a:t>
            </a:r>
            <a:r>
              <a:rPr lang="es-ES" altLang="en-US" sz="2800"/>
              <a:t>, </a:t>
            </a:r>
            <a:r>
              <a:rPr lang="es-MX" altLang="en-US" sz="2800"/>
              <a:t>cualquiera haya sido su estima</a:t>
            </a:r>
            <a:r>
              <a:rPr lang="es-ES" altLang="en-US" sz="2800"/>
              <a:t>, </a:t>
            </a:r>
            <a:r>
              <a:rPr lang="es-MX" altLang="en-US" sz="2800"/>
              <a:t>¡felicitaciones por su primera observación de una estrella </a:t>
            </a:r>
            <a:r>
              <a:rPr lang="es-ES" altLang="en-US" sz="2800"/>
              <a:t>variable!</a:t>
            </a:r>
          </a:p>
          <a:p>
            <a:r>
              <a:rPr lang="es-ES" altLang="en-US" sz="2800"/>
              <a:t> </a:t>
            </a:r>
            <a:r>
              <a:rPr lang="es-MX" altLang="en-US" sz="2800"/>
              <a:t>Escriba su </a:t>
            </a:r>
            <a:r>
              <a:rPr lang="es-ES" altLang="en-US" sz="2800"/>
              <a:t>resulta</a:t>
            </a:r>
            <a:r>
              <a:rPr lang="es-MX" altLang="en-US" sz="2800"/>
              <a:t>do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n </a:t>
            </a:r>
            <a:r>
              <a:rPr lang="es-MX" altLang="en-US" sz="2800"/>
              <a:t>el formulario de </a:t>
            </a:r>
            <a:r>
              <a:rPr lang="es-ES" altLang="en-US" sz="2800"/>
              <a:t>observa</a:t>
            </a:r>
            <a:r>
              <a:rPr lang="es-MX" altLang="en-US" sz="2800"/>
              <a:t>c</a:t>
            </a:r>
            <a:r>
              <a:rPr lang="es-ES" altLang="en-US" sz="2800"/>
              <a:t>i</a:t>
            </a:r>
            <a:r>
              <a:rPr lang="es-MX" altLang="en-US" sz="2800"/>
              <a:t>ó</a:t>
            </a:r>
            <a:r>
              <a:rPr lang="es-ES" altLang="en-US" sz="2800"/>
              <a:t>n </a:t>
            </a:r>
            <a:r>
              <a:rPr lang="es-MX" altLang="en-US" sz="2800"/>
              <a:t>que Usted lleva</a:t>
            </a:r>
            <a:r>
              <a:rPr lang="es-ES" altLang="en-US" sz="2800"/>
              <a:t>.</a:t>
            </a:r>
          </a:p>
        </p:txBody>
      </p:sp>
      <p:graphicFrame>
        <p:nvGraphicFramePr>
          <p:cNvPr id="140293" name="Object 5">
            <a:extLst>
              <a:ext uri="{FF2B5EF4-FFF2-40B4-BE49-F238E27FC236}">
                <a16:creationId xmlns:a16="http://schemas.microsoft.com/office/drawing/2014/main" id="{80E57B02-9AC4-F54D-AB57-5C33079ED7CD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54613" y="1981200"/>
          <a:ext cx="2797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Clip" r:id="rId3" imgW="12941300" imgH="19050000" progId="MS_ClipArt_Gallery.2">
                  <p:embed/>
                </p:oleObj>
              </mc:Choice>
              <mc:Fallback>
                <p:oleObj name="Clip" r:id="rId3" imgW="12941300" imgH="190500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1981200"/>
                        <a:ext cx="27971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831B68C5-2EDC-5B41-8AEC-92CE7B7F5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81800" cy="1143000"/>
          </a:xfrm>
        </p:spPr>
        <p:txBody>
          <a:bodyPr/>
          <a:lstStyle/>
          <a:p>
            <a:r>
              <a:rPr lang="es-MX" altLang="en-US"/>
              <a:t>¿Por qué le decimos </a:t>
            </a:r>
            <a:endParaRPr lang="es-ES" alt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A2A1ABA-184D-4948-BAB3-006057BC9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/>
              <a:t>Personas </a:t>
            </a:r>
            <a:r>
              <a:rPr lang="es-ES" altLang="en-US"/>
              <a:t>diferente</a:t>
            </a:r>
            <a:r>
              <a:rPr lang="es-MX" altLang="en-US"/>
              <a:t>s</a:t>
            </a:r>
            <a:r>
              <a:rPr lang="es-ES" altLang="en-US"/>
              <a:t> </a:t>
            </a:r>
            <a:r>
              <a:rPr lang="es-MX" altLang="en-US"/>
              <a:t>realizarán </a:t>
            </a:r>
            <a:r>
              <a:rPr lang="es-ES" altLang="en-US"/>
              <a:t>diferente</a:t>
            </a:r>
            <a:r>
              <a:rPr lang="es-MX" altLang="en-US"/>
              <a:t>s</a:t>
            </a:r>
            <a:r>
              <a:rPr lang="es-ES" altLang="en-US"/>
              <a:t> estimas </a:t>
            </a:r>
            <a:r>
              <a:rPr lang="es-MX" altLang="en-US"/>
              <a:t>de</a:t>
            </a:r>
            <a:r>
              <a:rPr lang="es-ES" altLang="en-US"/>
              <a:t> b</a:t>
            </a:r>
            <a:r>
              <a:rPr lang="es-MX" altLang="en-US"/>
              <a:t>rillo</a:t>
            </a:r>
            <a:r>
              <a:rPr lang="es-ES" altLang="en-US"/>
              <a:t> u</a:t>
            </a:r>
            <a:r>
              <a:rPr lang="es-MX" altLang="en-US"/>
              <a:t>sando</a:t>
            </a:r>
            <a:r>
              <a:rPr lang="es-ES" altLang="en-US"/>
              <a:t> </a:t>
            </a:r>
            <a:r>
              <a:rPr lang="es-MX" altLang="en-US"/>
              <a:t>e</a:t>
            </a:r>
            <a:r>
              <a:rPr lang="es-ES" altLang="en-US"/>
              <a:t>s</a:t>
            </a:r>
            <a:r>
              <a:rPr lang="es-MX" altLang="en-US"/>
              <a:t>te</a:t>
            </a:r>
            <a:r>
              <a:rPr lang="es-ES" altLang="en-US"/>
              <a:t> m</a:t>
            </a:r>
            <a:r>
              <a:rPr lang="es-MX" altLang="en-US"/>
              <a:t>é</a:t>
            </a:r>
            <a:r>
              <a:rPr lang="es-ES" altLang="en-US"/>
              <a:t>t</a:t>
            </a:r>
            <a:r>
              <a:rPr lang="es-MX" altLang="en-US"/>
              <a:t>o</a:t>
            </a:r>
            <a:r>
              <a:rPr lang="es-ES" altLang="en-US"/>
              <a:t>d</a:t>
            </a:r>
            <a:r>
              <a:rPr lang="es-MX" altLang="en-US"/>
              <a:t>o</a:t>
            </a:r>
            <a:r>
              <a:rPr lang="es-ES" altLang="en-US"/>
              <a:t>.  </a:t>
            </a:r>
            <a:r>
              <a:rPr lang="es-MX" altLang="en-US"/>
              <a:t>Todos vemos el mundo de modo diferente</a:t>
            </a:r>
            <a:r>
              <a:rPr lang="es-ES" altLang="en-US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/>
              <a:t>Si</a:t>
            </a:r>
            <a:r>
              <a:rPr lang="es-ES" altLang="en-US"/>
              <a:t>, </a:t>
            </a:r>
            <a:r>
              <a:rPr lang="es-MX" altLang="en-US"/>
              <a:t>¡todas</a:t>
            </a:r>
            <a:r>
              <a:rPr lang="es-ES" altLang="en-US"/>
              <a:t> </a:t>
            </a:r>
            <a:r>
              <a:rPr lang="es-MX" altLang="en-US"/>
              <a:t>las </a:t>
            </a:r>
            <a:r>
              <a:rPr lang="es-ES" altLang="en-US"/>
              <a:t>estimas </a:t>
            </a:r>
            <a:r>
              <a:rPr lang="es-MX" altLang="en-US"/>
              <a:t>son</a:t>
            </a:r>
            <a:r>
              <a:rPr lang="es-ES" altLang="en-US"/>
              <a:t> “</a:t>
            </a:r>
            <a:r>
              <a:rPr lang="es-MX" altLang="en-US"/>
              <a:t>correctas</a:t>
            </a:r>
            <a:r>
              <a:rPr lang="es-ES" altLang="en-US"/>
              <a:t>”! </a:t>
            </a:r>
            <a:r>
              <a:rPr lang="es-MX" altLang="en-US"/>
              <a:t>No hay una respuesta correcta</a:t>
            </a:r>
            <a:r>
              <a:rPr lang="es-ES" altLang="en-US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/>
              <a:t>Todas las medidas científicas tienen </a:t>
            </a:r>
            <a:r>
              <a:rPr lang="es-ES" altLang="en-US"/>
              <a:t>varia</a:t>
            </a:r>
            <a:r>
              <a:rPr lang="es-MX" altLang="en-US"/>
              <a:t>c</a:t>
            </a:r>
            <a:r>
              <a:rPr lang="es-ES" altLang="en-US"/>
              <a:t>i</a:t>
            </a:r>
            <a:r>
              <a:rPr lang="es-MX" altLang="en-US"/>
              <a:t>ones</a:t>
            </a:r>
            <a:r>
              <a:rPr lang="es-ES" altLang="en-US"/>
              <a:t>. </a:t>
            </a:r>
            <a:r>
              <a:rPr lang="es-MX" altLang="en-US"/>
              <a:t>Las llamamos </a:t>
            </a:r>
            <a:r>
              <a:rPr lang="es-ES" altLang="en-US" i="1"/>
              <a:t>error</a:t>
            </a:r>
            <a:r>
              <a:rPr lang="es-ES" altLang="en-US"/>
              <a:t> </a:t>
            </a:r>
            <a:r>
              <a:rPr lang="es-MX" altLang="en-US"/>
              <a:t>ó</a:t>
            </a:r>
            <a:r>
              <a:rPr lang="es-ES" altLang="en-US"/>
              <a:t> </a:t>
            </a:r>
            <a:r>
              <a:rPr lang="es-MX" altLang="en-US" i="1"/>
              <a:t>ruido</a:t>
            </a:r>
            <a:r>
              <a:rPr lang="es-ES" altLang="en-US"/>
              <a:t>.</a:t>
            </a:r>
          </a:p>
        </p:txBody>
      </p:sp>
      <p:sp>
        <p:nvSpPr>
          <p:cNvPr id="141316" name="WordArt 4">
            <a:extLst>
              <a:ext uri="{FF2B5EF4-FFF2-40B4-BE49-F238E27FC236}">
                <a16:creationId xmlns:a16="http://schemas.microsoft.com/office/drawing/2014/main" id="{733EC926-3475-6740-8FDC-A4CEE13709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95988" y="514350"/>
            <a:ext cx="2562225" cy="1276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 panose="020B0806030902050204" pitchFamily="34" charset="0"/>
              </a:rPr>
              <a:t>estima?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7A7A670F-3A1C-2945-8D1C-06D3B50E6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72450" cy="1600200"/>
          </a:xfrm>
        </p:spPr>
        <p:txBody>
          <a:bodyPr/>
          <a:lstStyle/>
          <a:p>
            <a:r>
              <a:rPr lang="es-MX" altLang="en-US"/>
              <a:t>¡Yo pensaba que los científicos sólo usan números </a:t>
            </a:r>
            <a:r>
              <a:rPr lang="es-ES" altLang="en-US"/>
              <a:t>ex</a:t>
            </a:r>
            <a:r>
              <a:rPr lang="es-MX" altLang="en-US"/>
              <a:t>ac</a:t>
            </a:r>
            <a:r>
              <a:rPr lang="es-ES" altLang="en-US"/>
              <a:t>t</a:t>
            </a:r>
            <a:r>
              <a:rPr lang="es-MX" altLang="en-US"/>
              <a:t>o</a:t>
            </a:r>
            <a:r>
              <a:rPr lang="es-ES" altLang="en-US"/>
              <a:t>s!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92E8E49-66E3-604C-BCAC-3A9A622845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981200"/>
            <a:ext cx="44640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Bueno, un nú</a:t>
            </a:r>
            <a:r>
              <a:rPr lang="es-ES" altLang="en-US" sz="2800"/>
              <a:t>m</a:t>
            </a:r>
            <a:r>
              <a:rPr lang="es-MX" altLang="en-US" sz="2800"/>
              <a:t>e</a:t>
            </a:r>
            <a:r>
              <a:rPr lang="es-ES" altLang="en-US" sz="2800"/>
              <a:t>r</a:t>
            </a:r>
            <a:r>
              <a:rPr lang="es-MX" altLang="en-US" sz="2800"/>
              <a:t>o</a:t>
            </a:r>
            <a:r>
              <a:rPr lang="es-ES" altLang="en-US" sz="2800"/>
              <a:t> </a:t>
            </a:r>
            <a:r>
              <a:rPr lang="es-MX" altLang="en-US" sz="2800"/>
              <a:t>puede que nunca sea  </a:t>
            </a:r>
            <a:r>
              <a:rPr lang="es-ES" altLang="en-US" sz="2800"/>
              <a:t> </a:t>
            </a:r>
            <a:r>
              <a:rPr lang="es-MX" altLang="en-US" sz="2800" i="1"/>
              <a:t>bastante</a:t>
            </a:r>
            <a:r>
              <a:rPr lang="es-ES" altLang="en-US" sz="2800"/>
              <a:t> e</a:t>
            </a:r>
            <a:r>
              <a:rPr lang="es-MX" altLang="en-US" sz="2800"/>
              <a:t>x</a:t>
            </a:r>
            <a:r>
              <a:rPr lang="es-ES" altLang="en-US" sz="2800"/>
              <a:t>a</a:t>
            </a:r>
            <a:r>
              <a:rPr lang="es-MX" altLang="en-US" sz="2800"/>
              <a:t>cto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n cien</a:t>
            </a:r>
            <a:r>
              <a:rPr lang="es-MX" altLang="en-US" sz="2800"/>
              <a:t>cia</a:t>
            </a:r>
            <a:r>
              <a:rPr lang="es-ES" altLang="en-US" sz="2800"/>
              <a:t>, </a:t>
            </a:r>
            <a:r>
              <a:rPr lang="es-MX" altLang="en-US" sz="2800"/>
              <a:t>e</a:t>
            </a:r>
            <a:r>
              <a:rPr lang="es-ES" altLang="en-US" sz="2800"/>
              <a:t>s</a:t>
            </a:r>
            <a:r>
              <a:rPr lang="es-MX" altLang="en-US" sz="2800"/>
              <a:t>pe</a:t>
            </a:r>
            <a:r>
              <a:rPr lang="es-ES" altLang="en-US" sz="2800"/>
              <a:t>c</a:t>
            </a:r>
            <a:r>
              <a:rPr lang="es-MX" altLang="en-US" sz="2800"/>
              <a:t>i</a:t>
            </a:r>
            <a:r>
              <a:rPr lang="es-ES" altLang="en-US" sz="2800"/>
              <a:t>al</a:t>
            </a:r>
            <a:r>
              <a:rPr lang="es-MX" altLang="en-US" sz="2800"/>
              <a:t>mente</a:t>
            </a:r>
            <a:r>
              <a:rPr lang="es-ES" altLang="en-US" sz="2800"/>
              <a:t> </a:t>
            </a:r>
            <a:r>
              <a:rPr lang="es-MX" altLang="en-US" sz="2800"/>
              <a:t>en </a:t>
            </a:r>
            <a:r>
              <a:rPr lang="es-ES" altLang="en-US" sz="2800"/>
              <a:t>astro</a:t>
            </a:r>
            <a:r>
              <a:rPr lang="es-MX" altLang="en-US" sz="2800"/>
              <a:t>n</a:t>
            </a:r>
            <a:r>
              <a:rPr lang="es-ES" altLang="en-US" sz="2800"/>
              <a:t>o</a:t>
            </a:r>
            <a:r>
              <a:rPr lang="es-MX" altLang="en-US" sz="2800"/>
              <a:t>mía</a:t>
            </a:r>
            <a:r>
              <a:rPr lang="es-ES" altLang="en-US" sz="2800"/>
              <a:t>.  </a:t>
            </a:r>
            <a:r>
              <a:rPr lang="es-MX" altLang="en-US" sz="2800"/>
              <a:t>Pero</a:t>
            </a:r>
            <a:r>
              <a:rPr lang="es-ES" altLang="en-US" sz="2800"/>
              <a:t>, </a:t>
            </a:r>
            <a:r>
              <a:rPr lang="es-MX" altLang="en-US" sz="2800"/>
              <a:t>todas las mediciones son realmente</a:t>
            </a:r>
            <a:r>
              <a:rPr lang="es-ES" altLang="en-US" sz="2800"/>
              <a:t> e</a:t>
            </a:r>
            <a:r>
              <a:rPr lang="es-MX" altLang="en-US" sz="2800"/>
              <a:t>s</a:t>
            </a:r>
            <a:r>
              <a:rPr lang="es-ES" altLang="en-US" sz="2800"/>
              <a:t>t</a:t>
            </a:r>
            <a:r>
              <a:rPr lang="es-MX" altLang="en-US" sz="2800"/>
              <a:t>i</a:t>
            </a:r>
            <a:r>
              <a:rPr lang="es-ES" altLang="en-US" sz="2800"/>
              <a:t>m</a:t>
            </a:r>
            <a:r>
              <a:rPr lang="es-MX" altLang="en-US" sz="2800"/>
              <a:t>as</a:t>
            </a:r>
            <a:r>
              <a:rPr lang="es-ES" altLang="en-US" sz="2800"/>
              <a:t> </a:t>
            </a:r>
            <a:r>
              <a:rPr lang="es-MX" altLang="en-US" sz="2800"/>
              <a:t>hasta una </a:t>
            </a:r>
            <a:r>
              <a:rPr lang="es-ES" altLang="en-US" sz="2800"/>
              <a:t>c</a:t>
            </a:r>
            <a:r>
              <a:rPr lang="es-MX" altLang="en-US" sz="2800"/>
              <a:t>i</a:t>
            </a:r>
            <a:r>
              <a:rPr lang="es-ES" altLang="en-US" sz="2800"/>
              <a:t>e</a:t>
            </a:r>
            <a:r>
              <a:rPr lang="es-MX" altLang="en-US" sz="2800"/>
              <a:t>r</a:t>
            </a:r>
            <a:r>
              <a:rPr lang="es-ES" altLang="en-US" sz="2800"/>
              <a:t>t</a:t>
            </a:r>
            <a:r>
              <a:rPr lang="es-MX" altLang="en-US" sz="2800"/>
              <a:t>a</a:t>
            </a:r>
            <a:r>
              <a:rPr lang="es-ES" altLang="en-US" sz="2800"/>
              <a:t> </a:t>
            </a:r>
            <a:r>
              <a:rPr lang="es-ES" altLang="en-US" sz="2800" i="1" u="sng"/>
              <a:t>p</a:t>
            </a:r>
            <a:r>
              <a:rPr lang="es-MX" altLang="en-US" sz="2800" i="1" u="sng"/>
              <a:t>re</a:t>
            </a:r>
            <a:r>
              <a:rPr lang="es-ES" altLang="en-US" sz="2800" i="1" u="sng"/>
              <a:t>ci</a:t>
            </a:r>
            <a:r>
              <a:rPr lang="es-MX" altLang="en-US" sz="2800" i="1" u="sng"/>
              <a:t>s</a:t>
            </a:r>
            <a:r>
              <a:rPr lang="es-ES" altLang="en-US" sz="2800" i="1" u="sng"/>
              <a:t>i</a:t>
            </a:r>
            <a:r>
              <a:rPr lang="es-MX" altLang="en-US" sz="2800" i="1" u="sng"/>
              <a:t>ó</a:t>
            </a:r>
            <a:r>
              <a:rPr lang="es-ES" altLang="en-US" sz="2800" i="1" u="sng"/>
              <a:t>n</a:t>
            </a:r>
            <a:r>
              <a:rPr lang="es-ES" altLang="en-US" sz="2800"/>
              <a:t>.  </a:t>
            </a:r>
            <a:r>
              <a:rPr lang="es-MX" altLang="en-US" sz="2800"/>
              <a:t>El truco e</a:t>
            </a:r>
            <a:r>
              <a:rPr lang="es-ES" altLang="en-US" sz="2800"/>
              <a:t>s </a:t>
            </a:r>
            <a:r>
              <a:rPr lang="es-MX" altLang="en-US" sz="2800"/>
              <a:t>entender qué es esa </a:t>
            </a:r>
            <a:r>
              <a:rPr lang="es-ES" altLang="en-US" sz="2800"/>
              <a:t>p</a:t>
            </a:r>
            <a:r>
              <a:rPr lang="es-MX" altLang="en-US" sz="2800"/>
              <a:t>re</a:t>
            </a:r>
            <a:r>
              <a:rPr lang="es-ES" altLang="en-US" sz="2800"/>
              <a:t>c</a:t>
            </a:r>
            <a:r>
              <a:rPr lang="es-MX" altLang="en-US" sz="2800"/>
              <a:t>i</a:t>
            </a:r>
            <a:r>
              <a:rPr lang="es-ES" altLang="en-US" sz="2800"/>
              <a:t>si</a:t>
            </a:r>
            <a:r>
              <a:rPr lang="es-MX" altLang="en-US" sz="2800"/>
              <a:t>ó</a:t>
            </a:r>
            <a:r>
              <a:rPr lang="es-ES" altLang="en-US" sz="2800"/>
              <a:t>n.</a:t>
            </a:r>
          </a:p>
        </p:txBody>
      </p:sp>
      <p:graphicFrame>
        <p:nvGraphicFramePr>
          <p:cNvPr id="142340" name="Object 4">
            <a:extLst>
              <a:ext uri="{FF2B5EF4-FFF2-40B4-BE49-F238E27FC236}">
                <a16:creationId xmlns:a16="http://schemas.microsoft.com/office/drawing/2014/main" id="{EA740712-A250-D448-81FB-79F478E640AF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83188" y="1524000"/>
          <a:ext cx="3309937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Clip" r:id="rId3" imgW="22161500" imgH="31546800" progId="MS_ClipArt_Gallery.2">
                  <p:embed/>
                </p:oleObj>
              </mc:Choice>
              <mc:Fallback>
                <p:oleObj name="Clip" r:id="rId3" imgW="22161500" imgH="3154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524000"/>
                        <a:ext cx="3309937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5D8592FF-C4F0-DD4F-9475-3BBCA7277F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4400550" cy="1143000"/>
          </a:xfrm>
        </p:spPr>
        <p:txBody>
          <a:bodyPr/>
          <a:lstStyle/>
          <a:p>
            <a:pPr algn="l"/>
            <a:r>
              <a:rPr lang="es-ES" altLang="en-US"/>
              <a:t>Precisión </a:t>
            </a:r>
            <a:r>
              <a:rPr lang="es-MX" altLang="en-US"/>
              <a:t>e</a:t>
            </a:r>
            <a:r>
              <a:rPr lang="es-ES" altLang="en-US"/>
              <a:t>n</a:t>
            </a:r>
            <a:r>
              <a:rPr lang="es-MX" altLang="en-US"/>
              <a:t> </a:t>
            </a:r>
            <a:r>
              <a:rPr lang="es-ES" altLang="en-US"/>
              <a:t>d</a:t>
            </a:r>
            <a:r>
              <a:rPr lang="es-MX" altLang="en-US"/>
              <a:t>a</a:t>
            </a:r>
            <a:r>
              <a:rPr lang="es-ES" altLang="en-US"/>
              <a:t>t</a:t>
            </a:r>
            <a:r>
              <a:rPr lang="es-MX" altLang="en-US"/>
              <a:t>os</a:t>
            </a:r>
            <a:endParaRPr lang="es-ES" alt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406EE9C-8913-0C4D-A886-250F2188264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71700"/>
            <a:ext cx="4171950" cy="4419600"/>
          </a:xfrm>
        </p:spPr>
        <p:txBody>
          <a:bodyPr/>
          <a:lstStyle/>
          <a:p>
            <a:r>
              <a:rPr lang="es-MX" altLang="en-US" sz="2400"/>
              <a:t>La gráfica a la derecha, es una</a:t>
            </a:r>
            <a:r>
              <a:rPr lang="es-ES" altLang="en-US" sz="2400"/>
              <a:t> por</a:t>
            </a:r>
            <a:r>
              <a:rPr lang="es-MX" altLang="en-US" sz="2400"/>
              <a:t>ción de los datos de</a:t>
            </a:r>
            <a:r>
              <a:rPr lang="es-ES" altLang="en-US" sz="2400"/>
              <a:t> AAVSO</a:t>
            </a:r>
            <a:r>
              <a:rPr lang="es-MX" altLang="en-US" sz="2400"/>
              <a:t> que muestran el cambio de brillo en el tiempo</a:t>
            </a:r>
            <a:r>
              <a:rPr lang="es-ES" altLang="en-US" sz="2400"/>
              <a:t> </a:t>
            </a:r>
            <a:r>
              <a:rPr lang="es-MX" altLang="en-US" sz="2400"/>
              <a:t>de una estrella llamada</a:t>
            </a:r>
            <a:r>
              <a:rPr lang="es-ES" altLang="en-US" sz="2400"/>
              <a:t> SS Cygni.</a:t>
            </a:r>
          </a:p>
          <a:p>
            <a:r>
              <a:rPr lang="es-MX" altLang="en-US" sz="2400"/>
              <a:t>A esta gráfica la llamamos </a:t>
            </a:r>
            <a:r>
              <a:rPr lang="es-MX" altLang="en-US" sz="2400" i="1" u="sng"/>
              <a:t>curva de luz</a:t>
            </a:r>
            <a:r>
              <a:rPr lang="es-ES" altLang="en-US" sz="2400" i="1"/>
              <a:t>.</a:t>
            </a:r>
          </a:p>
          <a:p>
            <a:r>
              <a:rPr lang="es-ES" altLang="en-US" sz="2400"/>
              <a:t>SS Cygni </a:t>
            </a:r>
            <a:r>
              <a:rPr lang="es-MX" altLang="en-US" sz="2400"/>
              <a:t>está localizada</a:t>
            </a:r>
            <a:r>
              <a:rPr lang="es-ES" altLang="en-US" sz="2400"/>
              <a:t> </a:t>
            </a:r>
            <a:r>
              <a:rPr lang="es-MX" altLang="en-US" sz="2400"/>
              <a:t>e</a:t>
            </a:r>
            <a:r>
              <a:rPr lang="es-ES" altLang="en-US" sz="2400"/>
              <a:t>n </a:t>
            </a:r>
            <a:r>
              <a:rPr lang="es-MX" altLang="en-US" sz="2400"/>
              <a:t>la</a:t>
            </a:r>
            <a:r>
              <a:rPr lang="es-ES" altLang="en-US" sz="2400"/>
              <a:t> con</a:t>
            </a:r>
            <a:r>
              <a:rPr lang="es-MX" altLang="en-US" sz="2400"/>
              <a:t>s</a:t>
            </a:r>
            <a:r>
              <a:rPr lang="es-ES" altLang="en-US" sz="2400"/>
              <a:t>tela</a:t>
            </a:r>
            <a:r>
              <a:rPr lang="es-MX" altLang="en-US" sz="2400"/>
              <a:t>c</a:t>
            </a:r>
            <a:r>
              <a:rPr lang="es-ES" altLang="en-US" sz="2400"/>
              <a:t>i</a:t>
            </a:r>
            <a:r>
              <a:rPr lang="es-MX" altLang="en-US" sz="2400"/>
              <a:t>ó</a:t>
            </a:r>
            <a:r>
              <a:rPr lang="es-ES" altLang="en-US" sz="2400"/>
              <a:t>n </a:t>
            </a:r>
            <a:r>
              <a:rPr lang="es-MX" altLang="en-US" sz="2400"/>
              <a:t>de </a:t>
            </a:r>
            <a:r>
              <a:rPr lang="es-ES" altLang="en-US" sz="2400"/>
              <a:t>Cygnus</a:t>
            </a:r>
            <a:r>
              <a:rPr lang="es-MX" altLang="en-US" sz="2400"/>
              <a:t>, el Cisne</a:t>
            </a:r>
            <a:r>
              <a:rPr lang="es-ES" altLang="en-US" sz="2400"/>
              <a:t>.</a:t>
            </a:r>
            <a:endParaRPr lang="es-ES" altLang="en-US" sz="2800"/>
          </a:p>
        </p:txBody>
      </p:sp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86C4F756-F0F6-A440-ABA5-02671864A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Gráfico" r:id="rId3" imgW="6083300" imgH="4051300" progId="MSGraph.Chart.8">
                  <p:embed followColorScheme="full"/>
                </p:oleObj>
              </mc:Choice>
              <mc:Fallback>
                <p:oleObj name="Gráfico" r:id="rId3" imgW="6083300" imgH="4051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>
            <a:extLst>
              <a:ext uri="{FF2B5EF4-FFF2-40B4-BE49-F238E27FC236}">
                <a16:creationId xmlns:a16="http://schemas.microsoft.com/office/drawing/2014/main" id="{313E7A78-A1B9-9B42-8779-E970BDFCC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Gráfico" r:id="rId5" imgW="6083300" imgH="4064000" progId="MSGraph.Chart.8">
                  <p:embed followColorScheme="full"/>
                </p:oleObj>
              </mc:Choice>
              <mc:Fallback>
                <p:oleObj name="Gráfico" r:id="rId5" imgW="6083300" imgH="40640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>
            <a:extLst>
              <a:ext uri="{FF2B5EF4-FFF2-40B4-BE49-F238E27FC236}">
                <a16:creationId xmlns:a16="http://schemas.microsoft.com/office/drawing/2014/main" id="{71915EAF-A128-034C-8DB1-F9787DB23E54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>
            <a:extLst>
              <a:ext uri="{FF2B5EF4-FFF2-40B4-BE49-F238E27FC236}">
                <a16:creationId xmlns:a16="http://schemas.microsoft.com/office/drawing/2014/main" id="{2158304D-EB43-9E40-A3B6-EF2323FCD34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88744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Brillo</a:t>
            </a:r>
            <a:endParaRPr lang="es-ES" altLang="en-US" sz="2800"/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B3B24B32-B129-914E-9716-23274198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6491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Tiempo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F6CD0353-641A-E84F-A2E7-2DAB94ADCB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4057650" cy="1143000"/>
          </a:xfrm>
        </p:spPr>
        <p:txBody>
          <a:bodyPr/>
          <a:lstStyle/>
          <a:p>
            <a:pPr algn="l"/>
            <a:r>
              <a:rPr lang="es-ES" altLang="en-US"/>
              <a:t>Precisión </a:t>
            </a:r>
            <a:r>
              <a:rPr lang="es-MX" altLang="en-US"/>
              <a:t>e</a:t>
            </a:r>
            <a:r>
              <a:rPr lang="es-ES" altLang="en-US"/>
              <a:t>n </a:t>
            </a:r>
            <a:br>
              <a:rPr lang="es-ES" altLang="en-US"/>
            </a:br>
            <a:r>
              <a:rPr lang="es-MX" altLang="en-US"/>
              <a:t>los </a:t>
            </a:r>
            <a:r>
              <a:rPr lang="es-ES" altLang="en-US"/>
              <a:t>da</a:t>
            </a:r>
            <a:r>
              <a:rPr lang="es-MX" altLang="en-US"/>
              <a:t>tos</a:t>
            </a:r>
            <a:endParaRPr lang="es-ES" alt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52B708D-32A4-B14B-9791-A667AAB18E0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400"/>
              <a:t>SS Cygni </a:t>
            </a:r>
            <a:r>
              <a:rPr lang="es-MX" altLang="en-US" sz="2400"/>
              <a:t>aumenta drásticamente de brillo cada varios meses</a:t>
            </a:r>
            <a:r>
              <a:rPr lang="es-ES" alt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400"/>
              <a:t>Cada punto</a:t>
            </a:r>
            <a:r>
              <a:rPr lang="es-ES" altLang="en-US" sz="2400"/>
              <a:t> representa </a:t>
            </a:r>
            <a:r>
              <a:rPr lang="es-MX" altLang="en-US" sz="2400"/>
              <a:t>un</a:t>
            </a:r>
            <a:r>
              <a:rPr lang="es-ES" altLang="en-US" sz="2400"/>
              <a:t>a me</a:t>
            </a:r>
            <a:r>
              <a:rPr lang="es-MX" altLang="en-US" sz="2400"/>
              <a:t>dición realizada por un observador de </a:t>
            </a:r>
            <a:r>
              <a:rPr lang="es-ES" altLang="en-US" sz="2400"/>
              <a:t>AAVSO </a:t>
            </a:r>
            <a:r>
              <a:rPr lang="es-MX" altLang="en-US" sz="2400"/>
              <a:t>en algún lugar del mundo</a:t>
            </a:r>
            <a:r>
              <a:rPr lang="es-ES" altLang="en-US" sz="2400"/>
              <a:t>. </a:t>
            </a:r>
            <a:r>
              <a:rPr lang="es-MX" altLang="en-US" sz="2400"/>
              <a:t>¡Tenemos registros de algunas estrellas desde</a:t>
            </a:r>
            <a:r>
              <a:rPr lang="es-ES" altLang="en-US" sz="2400"/>
              <a:t> 1911!</a:t>
            </a:r>
            <a:endParaRPr lang="es-ES" altLang="en-US" sz="2800"/>
          </a:p>
          <a:p>
            <a:pPr>
              <a:lnSpc>
                <a:spcPct val="90000"/>
              </a:lnSpc>
            </a:pPr>
            <a:r>
              <a:rPr lang="es-MX" altLang="en-US" sz="2400"/>
              <a:t>¿También Usted puede hacer mediciones como estas</a:t>
            </a:r>
            <a:r>
              <a:rPr lang="es-ES" altLang="en-US" sz="2400"/>
              <a:t>!</a:t>
            </a:r>
            <a:endParaRPr lang="es-ES" altLang="en-US" sz="2800"/>
          </a:p>
        </p:txBody>
      </p:sp>
      <p:graphicFrame>
        <p:nvGraphicFramePr>
          <p:cNvPr id="144390" name="Object 6">
            <a:extLst>
              <a:ext uri="{FF2B5EF4-FFF2-40B4-BE49-F238E27FC236}">
                <a16:creationId xmlns:a16="http://schemas.microsoft.com/office/drawing/2014/main" id="{B8022F10-5FBE-B84A-99C3-8B988B20232B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3" name="Worksheet" r:id="rId3" imgW="9740900" imgH="11620500" progId="Excel.Sheet.8">
                  <p:embed/>
                </p:oleObj>
              </mc:Choice>
              <mc:Fallback>
                <p:oleObj name="Worksheet" r:id="rId3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>
            <a:extLst>
              <a:ext uri="{FF2B5EF4-FFF2-40B4-BE49-F238E27FC236}">
                <a16:creationId xmlns:a16="http://schemas.microsoft.com/office/drawing/2014/main" id="{AEFA79A4-D792-0449-AACE-4F530FB942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Brillo</a:t>
            </a:r>
            <a:endParaRPr lang="es-ES" altLang="en-US" sz="2800"/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0199911D-FEB4-574B-97D6-74594C2C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62626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Ti</a:t>
            </a:r>
            <a:r>
              <a:rPr lang="es-MX" altLang="en-US" sz="1800">
                <a:solidFill>
                  <a:srgbClr val="000000"/>
                </a:solidFill>
              </a:rPr>
              <a:t>e</a:t>
            </a:r>
            <a:r>
              <a:rPr lang="es-ES" altLang="en-US" sz="1800">
                <a:solidFill>
                  <a:srgbClr val="000000"/>
                </a:solidFill>
              </a:rPr>
              <a:t>m</a:t>
            </a:r>
            <a:r>
              <a:rPr lang="es-MX" altLang="en-US" sz="1800">
                <a:solidFill>
                  <a:srgbClr val="000000"/>
                </a:solidFill>
              </a:rPr>
              <a:t>po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9B94F54D-3550-4D4E-87AA-28172EE6DE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171950" cy="1600200"/>
          </a:xfrm>
        </p:spPr>
        <p:txBody>
          <a:bodyPr/>
          <a:lstStyle/>
          <a:p>
            <a:pPr algn="l"/>
            <a:r>
              <a:rPr lang="es-ES" altLang="en-US"/>
              <a:t>Precisión </a:t>
            </a:r>
            <a:r>
              <a:rPr lang="es-MX" altLang="en-US"/>
              <a:t>e</a:t>
            </a:r>
            <a:r>
              <a:rPr lang="es-ES" altLang="en-US"/>
              <a:t>n </a:t>
            </a:r>
            <a:br>
              <a:rPr lang="es-ES" altLang="en-US"/>
            </a:br>
            <a:r>
              <a:rPr lang="es-MX" altLang="en-US"/>
              <a:t>los </a:t>
            </a:r>
            <a:r>
              <a:rPr lang="es-ES" altLang="en-US"/>
              <a:t>d</a:t>
            </a:r>
            <a:r>
              <a:rPr lang="es-MX" altLang="en-US"/>
              <a:t>a</a:t>
            </a:r>
            <a:r>
              <a:rPr lang="es-ES" altLang="en-US"/>
              <a:t>t</a:t>
            </a:r>
            <a:r>
              <a:rPr lang="es-MX" altLang="en-US"/>
              <a:t>os</a:t>
            </a:r>
            <a:endParaRPr lang="es-ES" alt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E3D9D10-AF9F-AD41-B5E3-8E404442608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La</a:t>
            </a:r>
            <a:r>
              <a:rPr lang="es-ES" altLang="en-US" sz="2800"/>
              <a:t> magnitud</a:t>
            </a:r>
            <a:r>
              <a:rPr lang="es-MX" altLang="en-US" sz="2800"/>
              <a:t> se</a:t>
            </a:r>
            <a:r>
              <a:rPr lang="es-ES" altLang="en-US" sz="2800"/>
              <a:t> </a:t>
            </a:r>
            <a:r>
              <a:rPr lang="es-MX" altLang="en-US" sz="2800"/>
              <a:t>grafica e</a:t>
            </a:r>
            <a:r>
              <a:rPr lang="es-ES" altLang="en-US" sz="2800"/>
              <a:t>n </a:t>
            </a:r>
            <a:r>
              <a:rPr lang="es-MX" altLang="en-US" sz="2800"/>
              <a:t>el eje </a:t>
            </a:r>
            <a:r>
              <a:rPr lang="es-ES" altLang="en-US" sz="2800"/>
              <a:t> </a:t>
            </a:r>
            <a:r>
              <a:rPr lang="es-MX" altLang="en-US" sz="2800"/>
              <a:t>de las ordenadas </a:t>
            </a:r>
            <a:r>
              <a:rPr lang="es-MX" altLang="en-US" sz="2800" i="1"/>
              <a:t>y </a:t>
            </a:r>
            <a:r>
              <a:rPr lang="es-ES" altLang="en-US" sz="2800"/>
              <a:t>(</a:t>
            </a:r>
            <a:r>
              <a:rPr lang="es-MX" altLang="en-US" sz="2800"/>
              <a:t>de arriba hacia abajo)</a:t>
            </a:r>
            <a:endParaRPr lang="es-ES" altLang="en-US" sz="2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s-ES" altLang="en-US" sz="2800"/>
          </a:p>
          <a:p>
            <a:pPr>
              <a:lnSpc>
                <a:spcPct val="90000"/>
              </a:lnSpc>
            </a:pPr>
            <a:r>
              <a:rPr lang="es-MX" altLang="en-US" sz="2800"/>
              <a:t>El </a:t>
            </a:r>
            <a:r>
              <a:rPr lang="es-ES" altLang="en-US" sz="2800"/>
              <a:t>d</a:t>
            </a:r>
            <a:r>
              <a:rPr lang="es-MX" altLang="en-US" sz="2800"/>
              <a:t>ía y la hora de la observación se grafica en el eje de las abscisas</a:t>
            </a:r>
            <a:r>
              <a:rPr lang="es-ES" altLang="en-US" sz="2800"/>
              <a:t> </a:t>
            </a:r>
            <a:r>
              <a:rPr lang="es-MX" altLang="en-US" sz="2800" i="1">
                <a:effectLst/>
              </a:rPr>
              <a:t>x</a:t>
            </a:r>
            <a:r>
              <a:rPr lang="es-ES" altLang="en-US" sz="2800"/>
              <a:t> (</a:t>
            </a:r>
            <a:r>
              <a:rPr lang="es-MX" altLang="en-US" sz="2800"/>
              <a:t>de izquierda a derecha</a:t>
            </a:r>
            <a:r>
              <a:rPr lang="es-ES" altLang="en-US" sz="2800"/>
              <a:t>)</a:t>
            </a:r>
          </a:p>
        </p:txBody>
      </p:sp>
      <p:graphicFrame>
        <p:nvGraphicFramePr>
          <p:cNvPr id="145414" name="Object 6">
            <a:extLst>
              <a:ext uri="{FF2B5EF4-FFF2-40B4-BE49-F238E27FC236}">
                <a16:creationId xmlns:a16="http://schemas.microsoft.com/office/drawing/2014/main" id="{77575D1C-7D70-A645-8648-2422F67BF61D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Worksheet" r:id="rId3" imgW="9740900" imgH="11620500" progId="Excel.Sheet.8">
                  <p:embed/>
                </p:oleObj>
              </mc:Choice>
              <mc:Fallback>
                <p:oleObj name="Worksheet" r:id="rId3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>
            <a:extLst>
              <a:ext uri="{FF2B5EF4-FFF2-40B4-BE49-F238E27FC236}">
                <a16:creationId xmlns:a16="http://schemas.microsoft.com/office/drawing/2014/main" id="{92D3D96C-3AA4-4449-8BD8-DF5BFA91C65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B</a:t>
            </a:r>
            <a:r>
              <a:rPr lang="es-MX" altLang="en-US" sz="1800">
                <a:solidFill>
                  <a:srgbClr val="000000"/>
                </a:solidFill>
              </a:rPr>
              <a:t>r</a:t>
            </a:r>
            <a:r>
              <a:rPr lang="es-ES" altLang="en-US" sz="1800">
                <a:solidFill>
                  <a:srgbClr val="000000"/>
                </a:solidFill>
              </a:rPr>
              <a:t>i</a:t>
            </a:r>
            <a:r>
              <a:rPr lang="es-MX" altLang="en-US" sz="1800">
                <a:solidFill>
                  <a:srgbClr val="000000"/>
                </a:solidFill>
              </a:rPr>
              <a:t>llo</a:t>
            </a:r>
            <a:endParaRPr lang="es-ES" altLang="en-US" sz="2800"/>
          </a:p>
        </p:txBody>
      </p:sp>
      <p:sp>
        <p:nvSpPr>
          <p:cNvPr id="145416" name="Text Box 8">
            <a:extLst>
              <a:ext uri="{FF2B5EF4-FFF2-40B4-BE49-F238E27FC236}">
                <a16:creationId xmlns:a16="http://schemas.microsoft.com/office/drawing/2014/main" id="{ABFA6FC6-44A0-824B-86CF-B9FF76E1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622935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T</a:t>
            </a:r>
            <a:r>
              <a:rPr lang="es-MX" altLang="en-US" sz="1800">
                <a:solidFill>
                  <a:srgbClr val="000000"/>
                </a:solidFill>
              </a:rPr>
              <a:t>i</a:t>
            </a:r>
            <a:r>
              <a:rPr lang="es-ES" altLang="en-US" sz="1800">
                <a:solidFill>
                  <a:srgbClr val="000000"/>
                </a:solidFill>
              </a:rPr>
              <a:t>e</a:t>
            </a:r>
            <a:r>
              <a:rPr lang="es-MX" altLang="en-US" sz="1800">
                <a:solidFill>
                  <a:srgbClr val="000000"/>
                </a:solidFill>
              </a:rPr>
              <a:t>mpo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2BA2AB94-958A-1741-8AA6-AA503D9E831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Se puede ver el ruido en los </a:t>
            </a:r>
            <a:r>
              <a:rPr lang="es-ES" altLang="en-US" sz="2800"/>
              <a:t>d</a:t>
            </a:r>
            <a:r>
              <a:rPr lang="es-MX" altLang="en-US" sz="2800"/>
              <a:t>a</a:t>
            </a:r>
            <a:r>
              <a:rPr lang="es-ES" altLang="en-US" sz="2800"/>
              <a:t>t</a:t>
            </a:r>
            <a:r>
              <a:rPr lang="es-MX" altLang="en-US" sz="2800"/>
              <a:t>os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N</a:t>
            </a:r>
            <a:r>
              <a:rPr lang="es-MX" altLang="en-US" sz="2800"/>
              <a:t>ó</a:t>
            </a:r>
            <a:r>
              <a:rPr lang="es-ES" altLang="en-US" sz="2800"/>
              <a:t>te</a:t>
            </a:r>
            <a:r>
              <a:rPr lang="es-MX" altLang="en-US" sz="2800"/>
              <a:t>se</a:t>
            </a:r>
            <a:r>
              <a:rPr lang="es-ES" altLang="en-US" sz="2800"/>
              <a:t> </a:t>
            </a:r>
            <a:r>
              <a:rPr lang="es-MX" altLang="en-US" sz="2800"/>
              <a:t>que la curva no es una bonita línea recta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Por el contrario,</a:t>
            </a:r>
            <a:r>
              <a:rPr lang="es-ES" altLang="en-US" sz="2800"/>
              <a:t> </a:t>
            </a:r>
            <a:r>
              <a:rPr lang="es-MX" altLang="en-US" sz="2800"/>
              <a:t>se trata de una banda ancha de observaciones</a:t>
            </a:r>
            <a:r>
              <a:rPr lang="es-ES" altLang="en-US" sz="2800"/>
              <a:t> individual</a:t>
            </a:r>
            <a:r>
              <a:rPr lang="es-MX" altLang="en-US" sz="2800"/>
              <a:t>es</a:t>
            </a:r>
            <a:r>
              <a:rPr lang="es-ES" altLang="en-US" sz="2800"/>
              <a:t>.</a:t>
            </a:r>
          </a:p>
        </p:txBody>
      </p:sp>
      <p:graphicFrame>
        <p:nvGraphicFramePr>
          <p:cNvPr id="146436" name="Object 4">
            <a:extLst>
              <a:ext uri="{FF2B5EF4-FFF2-40B4-BE49-F238E27FC236}">
                <a16:creationId xmlns:a16="http://schemas.microsoft.com/office/drawing/2014/main" id="{99AB22A3-2BE2-3D45-88C1-58FB7EACF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Gráfico" r:id="rId3" imgW="6083300" imgH="4051300" progId="MSGraph.Chart.8">
                  <p:embed followColorScheme="full"/>
                </p:oleObj>
              </mc:Choice>
              <mc:Fallback>
                <p:oleObj name="Gráfico" r:id="rId3" imgW="6083300" imgH="4051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>
            <a:extLst>
              <a:ext uri="{FF2B5EF4-FFF2-40B4-BE49-F238E27FC236}">
                <a16:creationId xmlns:a16="http://schemas.microsoft.com/office/drawing/2014/main" id="{D5FC0014-49F5-344F-82C1-58EACC5D90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95413"/>
          <a:ext cx="60975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Gráfico" r:id="rId5" imgW="6083300" imgH="4051300" progId="MSGraph.Chart.8">
                  <p:embed followColorScheme="full"/>
                </p:oleObj>
              </mc:Choice>
              <mc:Fallback>
                <p:oleObj name="Gráfico" r:id="rId5" imgW="6083300" imgH="40513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>
            <a:extLst>
              <a:ext uri="{FF2B5EF4-FFF2-40B4-BE49-F238E27FC236}">
                <a16:creationId xmlns:a16="http://schemas.microsoft.com/office/drawing/2014/main" id="{411D3E35-572C-1140-8EEF-975C2CA28BFF}"/>
              </a:ext>
            </a:extLst>
          </p:cNvPr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400550" y="0"/>
          <a:ext cx="5029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Worksheet" r:id="rId7" imgW="9740900" imgH="11620500" progId="Excel.Sheet.8">
                  <p:embed/>
                </p:oleObj>
              </mc:Choice>
              <mc:Fallback>
                <p:oleObj name="Worksheet" r:id="rId7" imgW="9740900" imgH="1162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0"/>
                        <a:ext cx="5029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9" name="Text Box 7">
            <a:extLst>
              <a:ext uri="{FF2B5EF4-FFF2-40B4-BE49-F238E27FC236}">
                <a16:creationId xmlns:a16="http://schemas.microsoft.com/office/drawing/2014/main" id="{F8A9627C-4F6F-B74E-8DA5-768D44F2F94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64819" y="5190332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B</a:t>
            </a:r>
            <a:r>
              <a:rPr lang="es-MX" altLang="en-US" sz="1800">
                <a:solidFill>
                  <a:srgbClr val="000000"/>
                </a:solidFill>
              </a:rPr>
              <a:t>rillo</a:t>
            </a:r>
            <a:endParaRPr lang="es-ES" altLang="en-US" sz="2800"/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FBBF0BC3-EB46-464A-A3E5-AB54C70A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624363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rgbClr val="000000"/>
                </a:solidFill>
              </a:rPr>
              <a:t>T</a:t>
            </a:r>
            <a:r>
              <a:rPr lang="es-MX" altLang="en-US" sz="1800">
                <a:solidFill>
                  <a:srgbClr val="000000"/>
                </a:solidFill>
              </a:rPr>
              <a:t>i</a:t>
            </a:r>
            <a:r>
              <a:rPr lang="es-ES" altLang="en-US" sz="1800">
                <a:solidFill>
                  <a:srgbClr val="000000"/>
                </a:solidFill>
              </a:rPr>
              <a:t>e</a:t>
            </a:r>
            <a:r>
              <a:rPr lang="es-MX" altLang="en-US" sz="1800">
                <a:solidFill>
                  <a:srgbClr val="000000"/>
                </a:solidFill>
              </a:rPr>
              <a:t>mpo</a:t>
            </a:r>
            <a:endParaRPr lang="es-ES" altLang="en-US" sz="2800"/>
          </a:p>
        </p:txBody>
      </p:sp>
      <p:sp>
        <p:nvSpPr>
          <p:cNvPr id="146441" name="Rectangle 9">
            <a:extLst>
              <a:ext uri="{FF2B5EF4-FFF2-40B4-BE49-F238E27FC236}">
                <a16:creationId xmlns:a16="http://schemas.microsoft.com/office/drawing/2014/main" id="{540F1567-602F-6C4C-A200-204205F1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71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1" lang="es-E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6442" name="Rectangle 10">
            <a:extLst>
              <a:ext uri="{FF2B5EF4-FFF2-40B4-BE49-F238E27FC236}">
                <a16:creationId xmlns:a16="http://schemas.microsoft.com/office/drawing/2014/main" id="{792214A9-2D19-1D47-A529-1B37289090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7650"/>
            <a:ext cx="3962400" cy="1352550"/>
          </a:xfrm>
        </p:spPr>
        <p:txBody>
          <a:bodyPr/>
          <a:lstStyle/>
          <a:p>
            <a:pPr algn="l"/>
            <a:r>
              <a:rPr lang="es-ES" altLang="en-US"/>
              <a:t>Precisión </a:t>
            </a:r>
            <a:r>
              <a:rPr lang="es-MX" altLang="en-US"/>
              <a:t>e</a:t>
            </a:r>
            <a:r>
              <a:rPr lang="es-ES" altLang="en-US"/>
              <a:t>n </a:t>
            </a:r>
            <a:br>
              <a:rPr lang="es-ES" altLang="en-US"/>
            </a:br>
            <a:r>
              <a:rPr lang="es-MX" altLang="en-US"/>
              <a:t>los </a:t>
            </a:r>
            <a:r>
              <a:rPr lang="es-ES" altLang="en-US"/>
              <a:t>d</a:t>
            </a:r>
            <a:r>
              <a:rPr lang="es-MX" altLang="en-US"/>
              <a:t>a</a:t>
            </a:r>
            <a:r>
              <a:rPr lang="es-ES" altLang="en-US"/>
              <a:t>t</a:t>
            </a:r>
            <a:r>
              <a:rPr lang="es-MX" altLang="en-US"/>
              <a:t>os</a:t>
            </a:r>
            <a:endParaRPr lang="es-ES" altLang="en-US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37F0D91-C16C-AE43-8872-A9B07F34B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Se necesita cada </a:t>
            </a:r>
            <a:r>
              <a:rPr lang="es-ES" altLang="en-US"/>
              <a:t>estima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5E59985-F7D5-5844-9ACA-EAAE6BFA5F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47675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Los a</a:t>
            </a:r>
            <a:r>
              <a:rPr lang="es-ES" altLang="en-US" sz="2800"/>
              <a:t>s</a:t>
            </a:r>
            <a:r>
              <a:rPr lang="es-MX" altLang="en-US" sz="2800"/>
              <a:t>t</a:t>
            </a:r>
            <a:r>
              <a:rPr lang="es-ES" altLang="en-US" sz="2800"/>
              <a:t>r</a:t>
            </a:r>
            <a:r>
              <a:rPr lang="es-MX" altLang="en-US" sz="2800"/>
              <a:t>ó</a:t>
            </a:r>
            <a:r>
              <a:rPr lang="es-ES" altLang="en-US" sz="2800"/>
              <a:t>n</a:t>
            </a:r>
            <a:r>
              <a:rPr lang="es-MX" altLang="en-US" sz="2800"/>
              <a:t>o</a:t>
            </a:r>
            <a:r>
              <a:rPr lang="es-ES" altLang="en-US" sz="2800"/>
              <a:t>m</a:t>
            </a:r>
            <a:r>
              <a:rPr lang="es-MX" altLang="en-US" sz="2800"/>
              <a:t>o</a:t>
            </a:r>
            <a:r>
              <a:rPr lang="es-ES" altLang="en-US" sz="2800"/>
              <a:t>s </a:t>
            </a:r>
            <a:r>
              <a:rPr lang="es-MX" altLang="en-US" sz="2800"/>
              <a:t>y los</a:t>
            </a:r>
            <a:r>
              <a:rPr lang="es-ES" altLang="en-US" sz="2800"/>
              <a:t> </a:t>
            </a:r>
            <a:r>
              <a:rPr lang="es-MX" altLang="en-US" sz="2800"/>
              <a:t>físico</a:t>
            </a:r>
            <a:r>
              <a:rPr lang="es-ES" altLang="en-US" sz="2800"/>
              <a:t>s </a:t>
            </a:r>
            <a:r>
              <a:rPr lang="es-MX" altLang="en-US" sz="2800"/>
              <a:t>puede</a:t>
            </a:r>
            <a:r>
              <a:rPr lang="es-ES" altLang="en-US" sz="2800"/>
              <a:t>n u</a:t>
            </a:r>
            <a:r>
              <a:rPr lang="es-MX" altLang="en-US" sz="2800"/>
              <a:t>sar</a:t>
            </a:r>
            <a:r>
              <a:rPr lang="es-ES" altLang="en-US" sz="2800"/>
              <a:t> </a:t>
            </a:r>
            <a:r>
              <a:rPr lang="es-MX" altLang="en-US" sz="2800"/>
              <a:t>inclusive </a:t>
            </a:r>
            <a:r>
              <a:rPr lang="es-ES" altLang="en-US" sz="2800"/>
              <a:t>d</a:t>
            </a:r>
            <a:r>
              <a:rPr lang="es-MX" altLang="en-US" sz="2800"/>
              <a:t>a</a:t>
            </a:r>
            <a:r>
              <a:rPr lang="es-ES" altLang="en-US" sz="2800"/>
              <a:t>t</a:t>
            </a:r>
            <a:r>
              <a:rPr lang="es-MX" altLang="en-US" sz="2800"/>
              <a:t>os con ruido</a:t>
            </a:r>
            <a:r>
              <a:rPr lang="es-ES" altLang="en-US" sz="2800"/>
              <a:t> </a:t>
            </a:r>
            <a:r>
              <a:rPr lang="es-MX" altLang="en-US" sz="2800"/>
              <a:t>para aprender muchas cosas acerca de cómo las estrellas trabajan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Con la prác</a:t>
            </a:r>
            <a:r>
              <a:rPr lang="es-ES" altLang="en-US" sz="2800"/>
              <a:t>ti</a:t>
            </a:r>
            <a:r>
              <a:rPr lang="es-MX" altLang="en-US" sz="2800"/>
              <a:t>ca</a:t>
            </a:r>
            <a:r>
              <a:rPr lang="es-ES" altLang="en-US" sz="2800"/>
              <a:t>, </a:t>
            </a:r>
            <a:r>
              <a:rPr lang="es-MX" altLang="en-US" sz="2800"/>
              <a:t>los observadores visuales de </a:t>
            </a:r>
            <a:r>
              <a:rPr lang="es-ES" altLang="en-US" sz="2800"/>
              <a:t>AAVSO </a:t>
            </a:r>
            <a:r>
              <a:rPr lang="es-MX" altLang="en-US" sz="2800"/>
              <a:t>pueden</a:t>
            </a:r>
            <a:r>
              <a:rPr lang="es-ES" altLang="en-US" sz="2800"/>
              <a:t> estima</a:t>
            </a:r>
            <a:r>
              <a:rPr lang="es-MX" altLang="en-US" sz="2800"/>
              <a:t>r</a:t>
            </a:r>
            <a:r>
              <a:rPr lang="es-ES" altLang="en-US" sz="2800"/>
              <a:t> </a:t>
            </a:r>
            <a:r>
              <a:rPr lang="es-MX" altLang="en-US" sz="2800"/>
              <a:t>el brillo con una </a:t>
            </a:r>
            <a:r>
              <a:rPr lang="es-MX" altLang="en-US" sz="2800" i="1" u="sng"/>
              <a:t>precisión </a:t>
            </a:r>
            <a:r>
              <a:rPr lang="es-MX" altLang="en-US" sz="2800"/>
              <a:t>próxima a </a:t>
            </a:r>
            <a:r>
              <a:rPr lang="es-ES" altLang="en-US" sz="2800"/>
              <a:t>0</a:t>
            </a:r>
            <a:r>
              <a:rPr lang="es-MX" altLang="en-US" sz="2800"/>
              <a:t>,</a:t>
            </a:r>
            <a:r>
              <a:rPr lang="es-ES" altLang="en-US" sz="2800"/>
              <a:t>1 magnitudes.</a:t>
            </a: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92FB8367-168E-144B-BBBE-269E8BF00D7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  <p:sp>
        <p:nvSpPr>
          <p:cNvPr id="147461" name="Text Box 5">
            <a:extLst>
              <a:ext uri="{FF2B5EF4-FFF2-40B4-BE49-F238E27FC236}">
                <a16:creationId xmlns:a16="http://schemas.microsoft.com/office/drawing/2014/main" id="{9280C5CF-4762-6E4F-80F8-40FE8CC8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908675"/>
            <a:ext cx="3775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/>
              <a:t>Concepción artística de SS Cygni (AAVSO)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5F658DAD-397E-7746-B7C4-BA6DDF079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No hay estima perfecta</a:t>
            </a:r>
            <a:endParaRPr lang="es-ES" altLang="en-US"/>
          </a:p>
        </p:txBody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70F2062C-4D00-8E45-BA6D-61FF250561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Sus observaciones son estimas porque cada uno obtiene un resultado levemente </a:t>
            </a:r>
            <a:r>
              <a:rPr lang="es-ES" altLang="en-US" sz="2800"/>
              <a:t>diferente.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Nadie es perfecto. Sólo haga lo mejor que pueda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¡ La práctica ayuda muchísimo</a:t>
            </a:r>
            <a:r>
              <a:rPr lang="es-ES" altLang="en-US" sz="2800"/>
              <a:t>!</a:t>
            </a:r>
          </a:p>
        </p:txBody>
      </p:sp>
      <p:graphicFrame>
        <p:nvGraphicFramePr>
          <p:cNvPr id="148484" name="Object 1028">
            <a:extLst>
              <a:ext uri="{FF2B5EF4-FFF2-40B4-BE49-F238E27FC236}">
                <a16:creationId xmlns:a16="http://schemas.microsoft.com/office/drawing/2014/main" id="{2C33987D-D8A2-E342-B132-A9087C7E653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3600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Clip" r:id="rId3" imgW="20002500" imgH="20002500" progId="MS_ClipArt_Gallery.2">
                  <p:embed/>
                </p:oleObj>
              </mc:Choice>
              <mc:Fallback>
                <p:oleObj name="Clip" r:id="rId3" imgW="20002500" imgH="2000250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8100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18EE63B-96C9-0841-AB12-42C96D450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¡Bienvenido al simulador de telescopio de AAVSO!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62B46B1-B1F0-C745-A59F-56DDD2B9A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962150"/>
            <a:ext cx="4191000" cy="4362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Hoy va a aprender cómo realizar valiosas mediciones científicas del brillo de las estrellas.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También aprenderá cuánta diversión puede haber haciendo ciencia real desde el fondo de su casa.</a:t>
            </a: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9C84F558-68BF-234E-82CB-E6FD3A7F72B9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638300"/>
            <a:ext cx="3978275" cy="4933950"/>
          </a:xfrm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BF796442-76FE-D441-9E94-B4F9AC8DB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¿Quiere intentar nuevamente</a:t>
            </a:r>
            <a:r>
              <a:rPr lang="es-ES" altLang="en-US"/>
              <a:t>?</a:t>
            </a:r>
          </a:p>
        </p:txBody>
      </p:sp>
      <p:pic>
        <p:nvPicPr>
          <p:cNvPr id="149507" name="Picture 3">
            <a:extLst>
              <a:ext uri="{FF2B5EF4-FFF2-40B4-BE49-F238E27FC236}">
                <a16:creationId xmlns:a16="http://schemas.microsoft.com/office/drawing/2014/main" id="{EE66EF56-4273-4C4B-9865-4C285F40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495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Text Box 4">
            <a:extLst>
              <a:ext uri="{FF2B5EF4-FFF2-40B4-BE49-F238E27FC236}">
                <a16:creationId xmlns:a16="http://schemas.microsoft.com/office/drawing/2014/main" id="{014DD3DF-4ADB-3249-8EF4-05F764EE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096000"/>
            <a:ext cx="4494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/>
              <a:t>Nebulosa Ojo de Gato (Telescopio Espacial</a:t>
            </a:r>
            <a:r>
              <a:rPr lang="en-US" altLang="en-US"/>
              <a:t> Hubble)</a:t>
            </a:r>
          </a:p>
        </p:txBody>
      </p:sp>
      <p:sp>
        <p:nvSpPr>
          <p:cNvPr id="149509" name="Text Box 5">
            <a:extLst>
              <a:ext uri="{FF2B5EF4-FFF2-40B4-BE49-F238E27FC236}">
                <a16:creationId xmlns:a16="http://schemas.microsoft.com/office/drawing/2014/main" id="{77397921-155C-9A4F-A61D-DFB9F95B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578225"/>
            <a:ext cx="27257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4000"/>
              <a:t>Entonces, ¡hágalo!</a:t>
            </a:r>
            <a:endParaRPr lang="es-ES" altLang="en-US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4A058CA-CAEA-3D4B-A7B2-40B1E4185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M</a:t>
            </a:r>
            <a:r>
              <a:rPr lang="es-MX" altLang="en-US"/>
              <a:t>ás</a:t>
            </a:r>
            <a:r>
              <a:rPr lang="es-ES" altLang="en-US"/>
              <a:t> p</a:t>
            </a:r>
            <a:r>
              <a:rPr lang="es-MX" altLang="en-US"/>
              <a:t>ráctica</a:t>
            </a:r>
            <a:endParaRPr lang="es-ES" altLang="en-US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83FBE2EE-25D7-7C43-A4CA-66404DFB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819275"/>
            <a:ext cx="828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n-US" sz="2800"/>
              <a:t>Esta vez</a:t>
            </a:r>
            <a:r>
              <a:rPr lang="es-ES" altLang="en-US" sz="2800"/>
              <a:t>, </a:t>
            </a:r>
            <a:r>
              <a:rPr lang="es-MX" altLang="en-US" sz="2800"/>
              <a:t>estime la misma variable pero en las imágenes </a:t>
            </a:r>
            <a:r>
              <a:rPr lang="es-ES" altLang="en-US" sz="2800"/>
              <a:t>B </a:t>
            </a:r>
            <a:r>
              <a:rPr lang="es-MX" altLang="en-US" sz="2800"/>
              <a:t>y</a:t>
            </a:r>
            <a:r>
              <a:rPr lang="es-ES" altLang="en-US" sz="2800"/>
              <a:t> C.  </a:t>
            </a:r>
            <a:r>
              <a:rPr lang="es-MX" altLang="en-US" sz="2800"/>
              <a:t>Estas imágenes pueden presentar a la estrella</a:t>
            </a:r>
            <a:r>
              <a:rPr lang="es-ES" altLang="en-US" sz="2800"/>
              <a:t> variable </a:t>
            </a:r>
            <a:r>
              <a:rPr lang="es-MX" altLang="en-US" sz="2800"/>
              <a:t>en diferentes tiempos, en la curva de luz</a:t>
            </a:r>
            <a:r>
              <a:rPr lang="es-ES" altLang="en-US" sz="2800"/>
              <a:t>.</a:t>
            </a:r>
          </a:p>
          <a:p>
            <a:r>
              <a:rPr lang="es-MX" altLang="en-US" sz="2800"/>
              <a:t>Escriba sus respuestas en el formulario.</a:t>
            </a:r>
            <a:endParaRPr lang="es-ES" altLang="en-US" sz="2800"/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57BEBA7F-C4F3-614D-A550-D9B26987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778250"/>
            <a:ext cx="5122862" cy="2736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50533" name="Line 5">
            <a:extLst>
              <a:ext uri="{FF2B5EF4-FFF2-40B4-BE49-F238E27FC236}">
                <a16:creationId xmlns:a16="http://schemas.microsoft.com/office/drawing/2014/main" id="{77E512AC-AB9B-5247-940B-D5F97259C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4814888"/>
            <a:ext cx="0" cy="106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Line 6">
            <a:extLst>
              <a:ext uri="{FF2B5EF4-FFF2-40B4-BE49-F238E27FC236}">
                <a16:creationId xmlns:a16="http://schemas.microsoft.com/office/drawing/2014/main" id="{3C68558B-5ACA-FF40-B3C7-EF67599C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5097463"/>
            <a:ext cx="0" cy="1047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Line 7">
            <a:extLst>
              <a:ext uri="{FF2B5EF4-FFF2-40B4-BE49-F238E27FC236}">
                <a16:creationId xmlns:a16="http://schemas.microsoft.com/office/drawing/2014/main" id="{324BAD0F-9C6A-DB4C-B376-23CF07D8F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5054600"/>
            <a:ext cx="0" cy="101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Line 8">
            <a:extLst>
              <a:ext uri="{FF2B5EF4-FFF2-40B4-BE49-F238E27FC236}">
                <a16:creationId xmlns:a16="http://schemas.microsoft.com/office/drawing/2014/main" id="{14B9A401-8A14-E740-995D-36F97C3056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8775" y="4829175"/>
            <a:ext cx="0" cy="952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CA7F76D4-8726-704E-A6D6-E9F85A1F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71900"/>
            <a:ext cx="1143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8A598B2-F97F-864A-9A7B-76A9FA6A7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¿Cómo va</a:t>
            </a:r>
            <a:r>
              <a:rPr lang="es-ES" altLang="en-US"/>
              <a:t>?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46007ECF-42F5-FD48-9FCD-C1A0A689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428875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¿Es más fácil la segunda y la tercera vez?</a:t>
            </a: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9135C1D0-3BDD-0A40-AA4E-610E1750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581400"/>
            <a:ext cx="2543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n-US" sz="2800"/>
              <a:t>Creo que ya está listo para una estrella real</a:t>
            </a:r>
            <a:r>
              <a:rPr lang="es-ES" altLang="en-US" sz="2800"/>
              <a:t>.</a:t>
            </a:r>
          </a:p>
          <a:p>
            <a:endParaRPr lang="es-ES" altLang="en-US" sz="2800"/>
          </a:p>
          <a:p>
            <a:r>
              <a:rPr lang="es-MX" altLang="en-US" sz="2800"/>
              <a:t>¡Vamos a probar con una</a:t>
            </a:r>
            <a:r>
              <a:rPr lang="es-ES" altLang="en-US" sz="2800"/>
              <a:t>!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771B1A9A-B783-F44E-B143-919A99D42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603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_tradnl" altLang="en-US"/>
          </a:p>
        </p:txBody>
      </p:sp>
      <p:pic>
        <p:nvPicPr>
          <p:cNvPr id="151558" name="Picture 6">
            <a:extLst>
              <a:ext uri="{FF2B5EF4-FFF2-40B4-BE49-F238E27FC236}">
                <a16:creationId xmlns:a16="http://schemas.microsoft.com/office/drawing/2014/main" id="{2E3EC899-22EE-7F4B-B14A-EEF1F1FF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614488"/>
            <a:ext cx="4173537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AD59479B-111C-8D40-8D85-0512C9622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W Cygni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315DBB2-2D30-5B43-82A4-9DF4BE7B37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750" y="1676400"/>
            <a:ext cx="3810000" cy="4819650"/>
          </a:xfrm>
        </p:spPr>
        <p:txBody>
          <a:bodyPr/>
          <a:lstStyle/>
          <a:p>
            <a:r>
              <a:rPr lang="es-MX" altLang="en-US" sz="2800"/>
              <a:t>Vamos ahora a realizar dos estimas de una estrella semiregular llamada</a:t>
            </a:r>
            <a:r>
              <a:rPr lang="es-ES" altLang="en-US" sz="2800"/>
              <a:t> W Cygni (W Cyg).  </a:t>
            </a:r>
            <a:r>
              <a:rPr lang="es-MX" altLang="en-US" sz="2800"/>
              <a:t>Debe tener la carta en frente suyo</a:t>
            </a:r>
            <a:r>
              <a:rPr lang="es-ES" altLang="en-US" sz="2800"/>
              <a:t>.</a:t>
            </a:r>
          </a:p>
          <a:p>
            <a:r>
              <a:rPr lang="es-MX" altLang="en-US" sz="2800"/>
              <a:t>Haga </a:t>
            </a:r>
            <a:r>
              <a:rPr lang="es-ES" altLang="en-US" sz="2800"/>
              <a:t>clic</a:t>
            </a:r>
            <a:r>
              <a:rPr lang="es-MX" altLang="en-US" sz="2800"/>
              <a:t>k</a:t>
            </a:r>
            <a:r>
              <a:rPr lang="es-ES" altLang="en-US" sz="2800"/>
              <a:t> </a:t>
            </a:r>
            <a:r>
              <a:rPr lang="es-MX" altLang="en-US" sz="2800"/>
              <a:t>y estará en el próximo dispositivo</a:t>
            </a:r>
            <a:r>
              <a:rPr lang="es-ES" altLang="en-US" sz="2800"/>
              <a:t>.</a:t>
            </a:r>
          </a:p>
        </p:txBody>
      </p:sp>
      <p:graphicFrame>
        <p:nvGraphicFramePr>
          <p:cNvPr id="152580" name="Object 4">
            <a:extLst>
              <a:ext uri="{FF2B5EF4-FFF2-40B4-BE49-F238E27FC236}">
                <a16:creationId xmlns:a16="http://schemas.microsoft.com/office/drawing/2014/main" id="{14DE519B-EA0C-E94B-BC78-604E4E140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8700" y="2343150"/>
          <a:ext cx="36957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Clip" r:id="rId3" imgW="21285200" imgH="19964400" progId="MS_ClipArt_Gallery.2">
                  <p:embed/>
                </p:oleObj>
              </mc:Choice>
              <mc:Fallback>
                <p:oleObj name="Clip" r:id="rId3" imgW="21285200" imgH="19964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343150"/>
                        <a:ext cx="36957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F6ED6C92-35BE-254F-BE1C-831DEF16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>
            <a:extLst>
              <a:ext uri="{FF2B5EF4-FFF2-40B4-BE49-F238E27FC236}">
                <a16:creationId xmlns:a16="http://schemas.microsoft.com/office/drawing/2014/main" id="{25AC07EA-7BE2-E34C-9DFD-31DFC097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6035675"/>
            <a:ext cx="401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>
                <a:solidFill>
                  <a:schemeClr val="tx2"/>
                </a:solidFill>
              </a:rPr>
              <a:t>¿Es </a:t>
            </a:r>
            <a:r>
              <a:rPr lang="es-MX" altLang="en-US">
                <a:solidFill>
                  <a:schemeClr val="tx2"/>
                </a:solidFill>
              </a:rPr>
              <a:t>capa</a:t>
            </a:r>
            <a:r>
              <a:rPr lang="es-ES" altLang="en-US">
                <a:solidFill>
                  <a:schemeClr val="tx2"/>
                </a:solidFill>
              </a:rPr>
              <a:t>z de encontrarla? (¡Haga un click por ayuda!)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53B105AE-7DC1-2C44-A832-D456E3FD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¡Está bromeando</a:t>
            </a:r>
            <a:r>
              <a:rPr lang="es-ES" altLang="en-US"/>
              <a:t>!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A3F05C0-4B8C-D04F-9A8A-500C8C84A7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Bien</a:t>
            </a:r>
            <a:r>
              <a:rPr lang="es-ES" altLang="en-US" sz="2800"/>
              <a:t>, </a:t>
            </a:r>
            <a:r>
              <a:rPr lang="es-MX" altLang="en-US" sz="2800"/>
              <a:t>hay muchas estrellas en la fotografía</a:t>
            </a:r>
            <a:r>
              <a:rPr lang="es-ES" altLang="en-US" sz="2800"/>
              <a:t>...</a:t>
            </a:r>
          </a:p>
          <a:p>
            <a:r>
              <a:rPr lang="es-MX" altLang="en-US" sz="2800"/>
              <a:t>Necesitará aprender a “saltar” de estrella en estrella</a:t>
            </a:r>
            <a:r>
              <a:rPr lang="es-ES" altLang="en-US" sz="2800"/>
              <a:t> </a:t>
            </a:r>
            <a:r>
              <a:rPr lang="es-MX" altLang="en-US" sz="2800"/>
              <a:t>para encontrarla</a:t>
            </a:r>
            <a:r>
              <a:rPr lang="es-ES" altLang="en-US" sz="2800"/>
              <a:t>. </a:t>
            </a:r>
            <a:r>
              <a:rPr lang="es-MX" altLang="en-US" sz="2800"/>
              <a:t>Pero esto es fácil</a:t>
            </a:r>
            <a:r>
              <a:rPr lang="es-ES" altLang="en-US" sz="2800"/>
              <a:t>.</a:t>
            </a:r>
          </a:p>
          <a:p>
            <a:r>
              <a:rPr lang="es-MX" altLang="en-US" sz="2800"/>
              <a:t>¡Veremos cómo</a:t>
            </a:r>
            <a:r>
              <a:rPr lang="es-ES" altLang="en-US" sz="2800"/>
              <a:t>!</a:t>
            </a:r>
          </a:p>
        </p:txBody>
      </p:sp>
      <p:graphicFrame>
        <p:nvGraphicFramePr>
          <p:cNvPr id="154628" name="Object 4">
            <a:extLst>
              <a:ext uri="{FF2B5EF4-FFF2-40B4-BE49-F238E27FC236}">
                <a16:creationId xmlns:a16="http://schemas.microsoft.com/office/drawing/2014/main" id="{E9321B7B-07D7-264F-9C4D-030FD544659F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000500" y="2600325"/>
          <a:ext cx="38100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Clip" r:id="rId3" imgW="24790400" imgH="19697700" progId="MS_ClipArt_Gallery.2">
                  <p:embed/>
                </p:oleObj>
              </mc:Choice>
              <mc:Fallback>
                <p:oleObj name="Clip" r:id="rId3" imgW="24790400" imgH="19697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600325"/>
                        <a:ext cx="3810000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>
            <a:extLst>
              <a:ext uri="{FF2B5EF4-FFF2-40B4-BE49-F238E27FC236}">
                <a16:creationId xmlns:a16="http://schemas.microsoft.com/office/drawing/2014/main" id="{34C5AF21-72AD-CC4C-BCE7-F457823A1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0" y="5105400"/>
          <a:ext cx="1050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Clip" r:id="rId5" imgW="21285200" imgH="19964400" progId="MS_ClipArt_Gallery.2">
                  <p:embed/>
                </p:oleObj>
              </mc:Choice>
              <mc:Fallback>
                <p:oleObj name="Clip" r:id="rId5" imgW="21285200" imgH="199644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105400"/>
                        <a:ext cx="10509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0" name="Object 6">
            <a:extLst>
              <a:ext uri="{FF2B5EF4-FFF2-40B4-BE49-F238E27FC236}">
                <a16:creationId xmlns:a16="http://schemas.microsoft.com/office/drawing/2014/main" id="{4D38781F-5359-5E41-A628-6829F29D3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1950" y="3143250"/>
          <a:ext cx="685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4" name="Clip" r:id="rId7" imgW="21285200" imgH="19964400" progId="MS_ClipArt_Gallery.2">
                  <p:embed/>
                </p:oleObj>
              </mc:Choice>
              <mc:Fallback>
                <p:oleObj name="Clip" r:id="rId7" imgW="21285200" imgH="199644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3143250"/>
                        <a:ext cx="685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1" name="Object 7">
            <a:extLst>
              <a:ext uri="{FF2B5EF4-FFF2-40B4-BE49-F238E27FC236}">
                <a16:creationId xmlns:a16="http://schemas.microsoft.com/office/drawing/2014/main" id="{B94EA989-12E4-8047-A361-2C5AAEB38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133600"/>
          <a:ext cx="11049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Clip" r:id="rId8" imgW="21285200" imgH="19964400" progId="MS_ClipArt_Gallery.2">
                  <p:embed/>
                </p:oleObj>
              </mc:Choice>
              <mc:Fallback>
                <p:oleObj name="Clip" r:id="rId8" imgW="21285200" imgH="199644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11049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D81B6BA-26DA-ED4D-AE8B-30F5C818C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Primera estima de </a:t>
            </a:r>
            <a:r>
              <a:rPr lang="es-ES" altLang="en-US"/>
              <a:t>W Cyg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8C858079-2C6A-A947-BFBA-04D986A5AF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752600"/>
            <a:ext cx="38100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De una mirarda a la carta de</a:t>
            </a:r>
            <a:r>
              <a:rPr lang="es-ES" altLang="en-US" sz="2800"/>
              <a:t> AAVSO </a:t>
            </a:r>
            <a:r>
              <a:rPr lang="es-MX" altLang="en-US" sz="2800"/>
              <a:t>de </a:t>
            </a:r>
            <a:r>
              <a:rPr lang="es-ES" altLang="en-US" sz="2800"/>
              <a:t>W Cyg (</a:t>
            </a:r>
            <a:r>
              <a:rPr lang="es-MX" altLang="en-US" sz="2800"/>
              <a:t>temaño</a:t>
            </a:r>
            <a:r>
              <a:rPr lang="es-ES" altLang="en-US" sz="2800"/>
              <a:t> aa).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Tómela girándola levemente hasta </a:t>
            </a:r>
            <a:r>
              <a:rPr lang="es-ES" altLang="en-US" sz="2800"/>
              <a:t>45</a:t>
            </a:r>
            <a:r>
              <a:rPr lang="es-MX" altLang="en-US" sz="2800"/>
              <a:t>º</a:t>
            </a:r>
            <a:r>
              <a:rPr lang="es-ES" altLang="en-US" sz="2800"/>
              <a:t> </a:t>
            </a:r>
            <a:r>
              <a:rPr lang="es-MX" altLang="en-US" sz="2800"/>
              <a:t>en el sentido de las agujas del reloj </a:t>
            </a:r>
            <a:r>
              <a:rPr lang="es-ES" altLang="en-US" sz="2800"/>
              <a:t>(</a:t>
            </a:r>
            <a:r>
              <a:rPr lang="es-MX" altLang="en-US" sz="2800"/>
              <a:t>hacia la derecha</a:t>
            </a:r>
            <a:r>
              <a:rPr lang="es-ES" altLang="en-US" sz="2800"/>
              <a:t>).  </a:t>
            </a:r>
            <a:r>
              <a:rPr lang="es-MX" altLang="en-US" sz="2800"/>
              <a:t>Se verá más parecida a la imagen de la foto si se la gira un poquito</a:t>
            </a:r>
            <a:r>
              <a:rPr lang="es-ES" altLang="en-US" sz="2800"/>
              <a:t>.</a:t>
            </a: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2F041A1C-E357-FD44-AA02-9104685DD37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038600" cy="4953000"/>
          </a:xfrm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1CEAEA7E-ED90-FB42-B7C1-9FE6C7303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¿Por qué girar la carta</a:t>
            </a:r>
            <a:r>
              <a:rPr lang="es-ES" altLang="en-US"/>
              <a:t>?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530D949-71ED-7D4F-AB3E-2AC95EA66F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La forma en que aparece un grupo de estrellas en el telescopio puede variar debido a: el tipo de telescopio;</a:t>
            </a:r>
            <a:r>
              <a:rPr lang="es-ES" altLang="en-US" sz="2800"/>
              <a:t> </a:t>
            </a:r>
            <a:r>
              <a:rPr lang="es-MX" altLang="en-US" sz="2800"/>
              <a:t>cómo uno mira a través de él; la estación del año</a:t>
            </a:r>
            <a:r>
              <a:rPr lang="es-ES" altLang="en-US" sz="2800"/>
              <a:t> o </a:t>
            </a:r>
            <a:r>
              <a:rPr lang="es-MX" altLang="en-US" sz="2800"/>
              <a:t>la hora de la noche</a:t>
            </a:r>
            <a:r>
              <a:rPr lang="es-ES" altLang="en-US" sz="2800"/>
              <a:t>.</a:t>
            </a:r>
          </a:p>
        </p:txBody>
      </p:sp>
      <p:graphicFrame>
        <p:nvGraphicFramePr>
          <p:cNvPr id="156676" name="Object 4">
            <a:extLst>
              <a:ext uri="{FF2B5EF4-FFF2-40B4-BE49-F238E27FC236}">
                <a16:creationId xmlns:a16="http://schemas.microsoft.com/office/drawing/2014/main" id="{DB7059C4-5088-0147-9147-F7F627A36854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30425"/>
          <a:ext cx="3810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name="Clip" r:id="rId3" imgW="19888200" imgH="19926300" progId="MS_ClipArt_Gallery.2">
                  <p:embed/>
                </p:oleObj>
              </mc:Choice>
              <mc:Fallback>
                <p:oleObj name="Clip" r:id="rId3" imgW="19888200" imgH="19926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0425"/>
                        <a:ext cx="3810000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Text Box 5">
            <a:extLst>
              <a:ext uri="{FF2B5EF4-FFF2-40B4-BE49-F238E27FC236}">
                <a16:creationId xmlns:a16="http://schemas.microsoft.com/office/drawing/2014/main" id="{2A830F6F-F045-6F4F-8EA2-B35863A9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844800"/>
            <a:ext cx="936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0"/>
              <a:t>?</a:t>
            </a: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9FC2F2D-9BD5-2C40-AEAE-FB39228C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¿Por qué girar la carta</a:t>
            </a:r>
            <a:r>
              <a:rPr lang="es-ES" altLang="en-US"/>
              <a:t>?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07ED6AB-61B9-B243-8D3C-9FF4712A87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85950"/>
            <a:ext cx="4305300" cy="4591050"/>
          </a:xfrm>
        </p:spPr>
        <p:txBody>
          <a:bodyPr/>
          <a:lstStyle/>
          <a:p>
            <a:r>
              <a:rPr lang="es-MX" altLang="en-US" sz="2800"/>
              <a:t>El valor de aprender a cómo hacer coincidir la</a:t>
            </a:r>
            <a:r>
              <a:rPr lang="es-ES" altLang="en-US" sz="2800"/>
              <a:t> </a:t>
            </a:r>
            <a:r>
              <a:rPr lang="es-MX" altLang="en-US" sz="2800"/>
              <a:t>imagen del telesco</a:t>
            </a:r>
            <a:r>
              <a:rPr lang="es-ES" altLang="en-US" sz="2800"/>
              <a:t>p</a:t>
            </a:r>
            <a:r>
              <a:rPr lang="es-MX" altLang="en-US" sz="2800"/>
              <a:t>io</a:t>
            </a:r>
            <a:r>
              <a:rPr lang="es-ES" altLang="en-US" sz="2800"/>
              <a:t> </a:t>
            </a:r>
            <a:r>
              <a:rPr lang="es-MX" altLang="en-US" sz="2800"/>
              <a:t>con la carta es algo que realmente percibirá cuando esté observando realmente con su telescopio.</a:t>
            </a:r>
            <a:endParaRPr lang="es-ES" altLang="en-US" sz="2800"/>
          </a:p>
          <a:p>
            <a:r>
              <a:rPr lang="es-MX" altLang="en-US" sz="2800"/>
              <a:t>Pero,</a:t>
            </a:r>
            <a:r>
              <a:rPr lang="es-ES" altLang="en-US" sz="2800"/>
              <a:t> </a:t>
            </a:r>
            <a:r>
              <a:rPr lang="es-MX" altLang="en-US" sz="2800"/>
              <a:t>¡volvamos a nuesta</a:t>
            </a:r>
            <a:r>
              <a:rPr lang="es-ES" altLang="en-US" sz="2800"/>
              <a:t> estima!</a:t>
            </a:r>
          </a:p>
        </p:txBody>
      </p:sp>
      <p:graphicFrame>
        <p:nvGraphicFramePr>
          <p:cNvPr id="157700" name="Object 4">
            <a:extLst>
              <a:ext uri="{FF2B5EF4-FFF2-40B4-BE49-F238E27FC236}">
                <a16:creationId xmlns:a16="http://schemas.microsoft.com/office/drawing/2014/main" id="{BE8ED152-B379-C24E-B80E-80E3625B73F8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320925"/>
          <a:ext cx="38100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1" name="Clip" r:id="rId3" imgW="21412200" imgH="19304000" progId="MS_ClipArt_Gallery.2">
                  <p:embed/>
                </p:oleObj>
              </mc:Choice>
              <mc:Fallback>
                <p:oleObj name="Clip" r:id="rId3" imgW="21412200" imgH="19304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20925"/>
                        <a:ext cx="3810000" cy="34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D01623F-5299-724B-8439-6EFEE145B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Encontrando hitos</a:t>
            </a:r>
            <a:endParaRPr lang="es-ES" alt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74FAFAA-BC1D-1A4E-98F6-605787F14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752600"/>
            <a:ext cx="516255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Encuentre las siguientes cosas en su </a:t>
            </a:r>
            <a:r>
              <a:rPr lang="es-ES" altLang="en-US" sz="2800"/>
              <a:t>c</a:t>
            </a:r>
            <a:r>
              <a:rPr lang="es-MX" altLang="en-US" sz="2800"/>
              <a:t>arta,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n </a:t>
            </a:r>
            <a:r>
              <a:rPr lang="es-MX" altLang="en-US" sz="2800"/>
              <a:t>este</a:t>
            </a:r>
            <a:r>
              <a:rPr lang="es-ES" altLang="en-US" sz="2800"/>
              <a:t> </a:t>
            </a:r>
            <a:r>
              <a:rPr lang="es-MX" altLang="en-US" sz="2800"/>
              <a:t>orden</a:t>
            </a:r>
            <a:r>
              <a:rPr lang="es-ES" altLang="en-US" sz="2800"/>
              <a:t>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altLang="en-US" sz="2800"/>
              <a:t>1)  M39 (</a:t>
            </a:r>
            <a:r>
              <a:rPr lang="es-MX" altLang="en-US" sz="2800"/>
              <a:t>cúmulo estelar</a:t>
            </a:r>
            <a:r>
              <a:rPr lang="es-ES" altLang="en-US" sz="2800"/>
              <a:t>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altLang="en-US" sz="2800"/>
              <a:t>2)  </a:t>
            </a:r>
            <a:r>
              <a:rPr lang="es-MX" altLang="en-US" sz="2800"/>
              <a:t>Estrella de comparación</a:t>
            </a:r>
            <a:r>
              <a:rPr lang="es-ES" altLang="en-US" sz="2800"/>
              <a:t> 53 </a:t>
            </a:r>
            <a:r>
              <a:rPr lang="es-MX" altLang="en-US" sz="2800"/>
              <a:t>y una línea de estrellas</a:t>
            </a:r>
            <a:r>
              <a:rPr lang="es-ES" altLang="en-US" sz="2800"/>
              <a:t> </a:t>
            </a:r>
            <a:r>
              <a:rPr lang="es-MX" altLang="en-US" sz="2800"/>
              <a:t>que apuntan de ella hacia el sur</a:t>
            </a:r>
            <a:r>
              <a:rPr lang="es-ES" altLang="en-US" sz="2800"/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altLang="en-US" sz="2800"/>
              <a:t>3)  Rho (</a:t>
            </a:r>
            <a:r>
              <a:rPr lang="es-MX" altLang="en-US" sz="2800"/>
              <a:t>se pronuncia</a:t>
            </a:r>
            <a:r>
              <a:rPr lang="es-ES" altLang="en-US" sz="2800"/>
              <a:t> “ro”)  Cyg, </a:t>
            </a:r>
            <a:r>
              <a:rPr lang="es-MX" altLang="en-US" sz="2800"/>
              <a:t>un</a:t>
            </a:r>
            <a:r>
              <a:rPr lang="es-ES" altLang="en-US" sz="2800"/>
              <a:t>a </a:t>
            </a:r>
            <a:r>
              <a:rPr lang="es-MX" altLang="en-US" sz="2800"/>
              <a:t>letra griega que se parece a la</a:t>
            </a:r>
            <a:r>
              <a:rPr lang="es-ES" altLang="en-US" sz="2800"/>
              <a:t> “p”</a:t>
            </a:r>
            <a:r>
              <a:rPr lang="es-MX" altLang="en-US" sz="2800"/>
              <a:t> (</a:t>
            </a:r>
            <a:r>
              <a:rPr lang="es-MX" altLang="en-US" sz="2800" b="1">
                <a:cs typeface="Tahoma" panose="020B0604030504040204" pitchFamily="34" charset="0"/>
              </a:rPr>
              <a:t>ρ</a:t>
            </a:r>
            <a:r>
              <a:rPr lang="es-MX" altLang="en-US" sz="2800"/>
              <a:t>)</a:t>
            </a:r>
            <a:endParaRPr lang="es-ES" altLang="en-US" sz="28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s-ES" altLang="en-US" sz="2800"/>
              <a:t>4)  W Cyg</a:t>
            </a:r>
            <a:endParaRPr lang="es-ES" altLang="en-US"/>
          </a:p>
        </p:txBody>
      </p:sp>
      <p:pic>
        <p:nvPicPr>
          <p:cNvPr id="158724" name="Picture 4">
            <a:extLst>
              <a:ext uri="{FF2B5EF4-FFF2-40B4-BE49-F238E27FC236}">
                <a16:creationId xmlns:a16="http://schemas.microsoft.com/office/drawing/2014/main" id="{A0A24DEC-7B08-B540-82D7-186B0E506F2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588" y="1657350"/>
            <a:ext cx="3186112" cy="4724400"/>
          </a:xfr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D50B692-5F4A-A940-A2CB-D5DC6BE34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Qué aprenderá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2B89030-E8D5-BF4F-A3CB-2910155F0F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71650"/>
            <a:ext cx="41148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Esta experiencia de aprendizaje le tomará alrededor de 15 minutos.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Además de aprender a estimar el brillo de las estrellas variables, también aprenderá a encontrarlas con la ayuda de las cartas de AAVSO.</a:t>
            </a: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DE07F493-29E1-354C-BAEE-BD7F2D7D5C5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988" y="1744663"/>
            <a:ext cx="3986212" cy="4411662"/>
          </a:xfrm>
        </p:spPr>
      </p:pic>
      <p:sp>
        <p:nvSpPr>
          <p:cNvPr id="84999" name="Text Box 7">
            <a:extLst>
              <a:ext uri="{FF2B5EF4-FFF2-40B4-BE49-F238E27FC236}">
                <a16:creationId xmlns:a16="http://schemas.microsoft.com/office/drawing/2014/main" id="{21166F6C-08FF-3548-9BC0-46ECB0F3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6156325"/>
            <a:ext cx="374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2000"/>
              <a:t>¡Las Supernovas también son estrellas variables!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20309384-33C1-AD42-ACE2-D3D9017C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id="{8D5EABE2-8100-2646-B781-FBB17CA9D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54200"/>
            <a:ext cx="8556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M39</a:t>
            </a:r>
            <a:endParaRPr lang="en-US" altLang="en-US"/>
          </a:p>
          <a:p>
            <a:endParaRPr lang="en-US" altLang="en-US"/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878A9305-F85F-0F45-ADA2-D52A9EC2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52725"/>
            <a:ext cx="3146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Estrella de comp 5,3</a:t>
            </a:r>
            <a:r>
              <a:rPr lang="es-MX" altLang="en-US" sz="2800"/>
              <a:t> con</a:t>
            </a:r>
            <a:r>
              <a:rPr lang="es-ES" altLang="en-US" sz="2800"/>
              <a:t> la línea al Sur</a:t>
            </a:r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C74F9C1F-E648-5B4A-B419-025835E0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898900"/>
            <a:ext cx="149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Rho Cyg</a:t>
            </a:r>
            <a:endParaRPr lang="en-US" altLang="en-US"/>
          </a:p>
        </p:txBody>
      </p:sp>
      <p:sp>
        <p:nvSpPr>
          <p:cNvPr id="159750" name="Text Box 6">
            <a:extLst>
              <a:ext uri="{FF2B5EF4-FFF2-40B4-BE49-F238E27FC236}">
                <a16:creationId xmlns:a16="http://schemas.microsoft.com/office/drawing/2014/main" id="{700963E5-07C7-6742-A304-4F8D6276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75"/>
            <a:ext cx="308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800">
                <a:solidFill>
                  <a:schemeClr val="bg2"/>
                </a:solidFill>
              </a:rPr>
              <a:t>Le daré una a</a:t>
            </a:r>
            <a:r>
              <a:rPr lang="es-MX" altLang="en-US" sz="2800">
                <a:solidFill>
                  <a:schemeClr val="bg2"/>
                </a:solidFill>
              </a:rPr>
              <a:t>yudit</a:t>
            </a:r>
            <a:r>
              <a:rPr lang="es-ES" altLang="en-US" sz="2800">
                <a:solidFill>
                  <a:schemeClr val="bg2"/>
                </a:solidFill>
              </a:rPr>
              <a:t>a</a:t>
            </a:r>
            <a:r>
              <a:rPr lang="en-US" altLang="en-US" sz="2800">
                <a:solidFill>
                  <a:schemeClr val="bg2"/>
                </a:solidFill>
              </a:rPr>
              <a:t>.</a:t>
            </a:r>
            <a:endParaRPr lang="en-US" altLang="en-US"/>
          </a:p>
        </p:txBody>
      </p:sp>
      <p:sp>
        <p:nvSpPr>
          <p:cNvPr id="159751" name="Line 7">
            <a:extLst>
              <a:ext uri="{FF2B5EF4-FFF2-40B4-BE49-F238E27FC236}">
                <a16:creationId xmlns:a16="http://schemas.microsoft.com/office/drawing/2014/main" id="{172D5F68-1127-EC42-9B07-646063CE8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752600"/>
            <a:ext cx="4622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Line 8">
            <a:extLst>
              <a:ext uri="{FF2B5EF4-FFF2-40B4-BE49-F238E27FC236}">
                <a16:creationId xmlns:a16="http://schemas.microsoft.com/office/drawing/2014/main" id="{7BDFA12E-65DB-424E-9078-BF993831B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755900"/>
            <a:ext cx="3314700" cy="520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9">
            <a:extLst>
              <a:ext uri="{FF2B5EF4-FFF2-40B4-BE49-F238E27FC236}">
                <a16:creationId xmlns:a16="http://schemas.microsoft.com/office/drawing/2014/main" id="{807B0ED4-4A24-AB42-B2E0-5E348F39A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500" y="3175000"/>
            <a:ext cx="4375150" cy="1003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Oval 10">
            <a:extLst>
              <a:ext uri="{FF2B5EF4-FFF2-40B4-BE49-F238E27FC236}">
                <a16:creationId xmlns:a16="http://schemas.microsoft.com/office/drawing/2014/main" id="{E6E3C830-2DCD-724A-8F53-BF89967C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1498600"/>
            <a:ext cx="508000" cy="444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Oval 11">
            <a:extLst>
              <a:ext uri="{FF2B5EF4-FFF2-40B4-BE49-F238E27FC236}">
                <a16:creationId xmlns:a16="http://schemas.microsoft.com/office/drawing/2014/main" id="{77CDED94-1982-5947-BA38-5017DFCDE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2552700"/>
            <a:ext cx="368300" cy="3175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Oval 12">
            <a:extLst>
              <a:ext uri="{FF2B5EF4-FFF2-40B4-BE49-F238E27FC236}">
                <a16:creationId xmlns:a16="http://schemas.microsoft.com/office/drawing/2014/main" id="{8536584A-EA2A-214F-80F7-97B6D6A5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2882900"/>
            <a:ext cx="227013" cy="508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Oval 13">
            <a:extLst>
              <a:ext uri="{FF2B5EF4-FFF2-40B4-BE49-F238E27FC236}">
                <a16:creationId xmlns:a16="http://schemas.microsoft.com/office/drawing/2014/main" id="{92173CD7-EBCE-924C-A2B0-819A47BB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111500"/>
            <a:ext cx="247650" cy="22225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Oval 14">
            <a:extLst>
              <a:ext uri="{FF2B5EF4-FFF2-40B4-BE49-F238E27FC236}">
                <a16:creationId xmlns:a16="http://schemas.microsoft.com/office/drawing/2014/main" id="{636C3D20-35C6-E54E-AAC1-CD6F36EE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48025"/>
            <a:ext cx="323850" cy="24447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Text Box 15">
            <a:extLst>
              <a:ext uri="{FF2B5EF4-FFF2-40B4-BE49-F238E27FC236}">
                <a16:creationId xmlns:a16="http://schemas.microsoft.com/office/drawing/2014/main" id="{A7150A69-C7C5-D743-ABD8-9E9A391C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646613"/>
            <a:ext cx="120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  <p:sp>
        <p:nvSpPr>
          <p:cNvPr id="159760" name="Line 16">
            <a:extLst>
              <a:ext uri="{FF2B5EF4-FFF2-40B4-BE49-F238E27FC236}">
                <a16:creationId xmlns:a16="http://schemas.microsoft.com/office/drawing/2014/main" id="{D6160C2E-39DE-BC47-BC7B-17121D386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5" y="3492500"/>
            <a:ext cx="4098925" cy="14573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FA956A8C-028F-5D4A-A0EE-56629E92D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Encontrando hitos</a:t>
            </a:r>
            <a:endParaRPr lang="es-ES" altLang="en-US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58E0C7B-01A8-1642-93B2-DC8BDA6782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981200"/>
            <a:ext cx="424815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Así es como</a:t>
            </a:r>
            <a:r>
              <a:rPr lang="es-ES" altLang="en-US" sz="2800"/>
              <a:t> </a:t>
            </a:r>
            <a:r>
              <a:rPr lang="es-MX" altLang="en-US" sz="2800"/>
              <a:t>se salta hacia la estrella; de la cosa más fácil de ver a la estrella va</a:t>
            </a:r>
            <a:r>
              <a:rPr lang="es-ES" altLang="en-US" sz="2800"/>
              <a:t>r</a:t>
            </a:r>
            <a:r>
              <a:rPr lang="es-MX" altLang="en-US" sz="2800"/>
              <a:t>iable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¡Ahora</a:t>
            </a:r>
            <a:r>
              <a:rPr lang="es-ES" altLang="en-US" sz="2800"/>
              <a:t> </a:t>
            </a:r>
            <a:r>
              <a:rPr lang="es-MX" altLang="en-US" sz="2800"/>
              <a:t>intentémoslo en la fo</a:t>
            </a:r>
            <a:r>
              <a:rPr lang="es-ES" altLang="en-US" sz="2800"/>
              <a:t>t</a:t>
            </a:r>
            <a:r>
              <a:rPr lang="es-MX" altLang="en-US" sz="2800"/>
              <a:t>o</a:t>
            </a:r>
            <a:r>
              <a:rPr lang="es-ES" altLang="en-US" sz="2800"/>
              <a:t>!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Iremos a la pantalla completa y le mostraré los hitos que encontramos en nuestra carta</a:t>
            </a:r>
            <a:r>
              <a:rPr lang="es-ES" altLang="en-US" sz="2800"/>
              <a:t>.</a:t>
            </a:r>
          </a:p>
        </p:txBody>
      </p:sp>
      <p:graphicFrame>
        <p:nvGraphicFramePr>
          <p:cNvPr id="160772" name="Object 4">
            <a:extLst>
              <a:ext uri="{FF2B5EF4-FFF2-40B4-BE49-F238E27FC236}">
                <a16:creationId xmlns:a16="http://schemas.microsoft.com/office/drawing/2014/main" id="{0565E65F-EB75-B645-941C-A5AC76496E9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56188" y="1981200"/>
          <a:ext cx="29924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Clip" r:id="rId3" imgW="13296900" imgH="18300700" progId="MS_ClipArt_Gallery.2">
                  <p:embed/>
                </p:oleObj>
              </mc:Choice>
              <mc:Fallback>
                <p:oleObj name="Clip" r:id="rId3" imgW="13296900" imgH="18300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81200"/>
                        <a:ext cx="2992437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4191902B-363B-5046-993B-CEDD82F1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Oval 3">
            <a:extLst>
              <a:ext uri="{FF2B5EF4-FFF2-40B4-BE49-F238E27FC236}">
                <a16:creationId xmlns:a16="http://schemas.microsoft.com/office/drawing/2014/main" id="{1608200B-2AE2-E34C-B79F-E6A3FEBF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086100"/>
            <a:ext cx="762000" cy="933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Oval 4">
            <a:extLst>
              <a:ext uri="{FF2B5EF4-FFF2-40B4-BE49-F238E27FC236}">
                <a16:creationId xmlns:a16="http://schemas.microsoft.com/office/drawing/2014/main" id="{E6F7D716-66D2-C048-9CC1-50F2D622642D}"/>
              </a:ext>
            </a:extLst>
          </p:cNvPr>
          <p:cNvSpPr>
            <a:spLocks noChangeArrowheads="1"/>
          </p:cNvSpPr>
          <p:nvPr/>
        </p:nvSpPr>
        <p:spPr bwMode="auto">
          <a:xfrm rot="3525358">
            <a:off x="3067050" y="4191000"/>
            <a:ext cx="419100" cy="1390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7" name="Oval 5">
            <a:extLst>
              <a:ext uri="{FF2B5EF4-FFF2-40B4-BE49-F238E27FC236}">
                <a16:creationId xmlns:a16="http://schemas.microsoft.com/office/drawing/2014/main" id="{CE471616-4634-2046-BEB7-D7E715AF2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524375"/>
            <a:ext cx="280987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Line 6">
            <a:extLst>
              <a:ext uri="{FF2B5EF4-FFF2-40B4-BE49-F238E27FC236}">
                <a16:creationId xmlns:a16="http://schemas.microsoft.com/office/drawing/2014/main" id="{02D86D76-9030-744E-821D-ED7059CC4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8" y="4379913"/>
            <a:ext cx="31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Line 7">
            <a:extLst>
              <a:ext uri="{FF2B5EF4-FFF2-40B4-BE49-F238E27FC236}">
                <a16:creationId xmlns:a16="http://schemas.microsoft.com/office/drawing/2014/main" id="{1D166A27-8517-C147-9896-ABE9C500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4549775"/>
            <a:ext cx="8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Line 8">
            <a:extLst>
              <a:ext uri="{FF2B5EF4-FFF2-40B4-BE49-F238E27FC236}">
                <a16:creationId xmlns:a16="http://schemas.microsoft.com/office/drawing/2014/main" id="{1B8A5389-59FA-244A-A12D-1CA578D93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610100"/>
            <a:ext cx="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Line 9">
            <a:extLst>
              <a:ext uri="{FF2B5EF4-FFF2-40B4-BE49-F238E27FC236}">
                <a16:creationId xmlns:a16="http://schemas.microsoft.com/office/drawing/2014/main" id="{3E3D4BF3-F659-B144-AD48-68AB7C96B1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84400" y="4543425"/>
            <a:ext cx="920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Text Box 10">
            <a:extLst>
              <a:ext uri="{FF2B5EF4-FFF2-40B4-BE49-F238E27FC236}">
                <a16:creationId xmlns:a16="http://schemas.microsoft.com/office/drawing/2014/main" id="{8751D2CF-2E36-4449-A54E-416098F9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3133725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M39</a:t>
            </a:r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F73B6F86-E7EB-854D-91FB-F9F10575A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4486275"/>
            <a:ext cx="4816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2800"/>
              <a:t>comp 53 con la línea de estrellas</a:t>
            </a:r>
          </a:p>
        </p:txBody>
      </p:sp>
      <p:sp>
        <p:nvSpPr>
          <p:cNvPr id="161804" name="Text Box 12">
            <a:extLst>
              <a:ext uri="{FF2B5EF4-FFF2-40B4-BE49-F238E27FC236}">
                <a16:creationId xmlns:a16="http://schemas.microsoft.com/office/drawing/2014/main" id="{0B3D292E-E6B4-5148-96EB-2C29ED9F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686425"/>
            <a:ext cx="145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Rho Cyg</a:t>
            </a:r>
          </a:p>
        </p:txBody>
      </p:sp>
      <p:sp>
        <p:nvSpPr>
          <p:cNvPr id="161805" name="Line 13">
            <a:extLst>
              <a:ext uri="{FF2B5EF4-FFF2-40B4-BE49-F238E27FC236}">
                <a16:creationId xmlns:a16="http://schemas.microsoft.com/office/drawing/2014/main" id="{CEBD1691-2042-9248-B27A-12FFB5489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9300" y="4819650"/>
            <a:ext cx="5905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Text Box 14">
            <a:extLst>
              <a:ext uri="{FF2B5EF4-FFF2-40B4-BE49-F238E27FC236}">
                <a16:creationId xmlns:a16="http://schemas.microsoft.com/office/drawing/2014/main" id="{D3D476DD-0AE4-3E40-BADC-98C770D1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3914775"/>
            <a:ext cx="120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W Cyg</a:t>
            </a: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DE624A90-FEC9-F843-A4F8-946E1A39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765175"/>
            <a:ext cx="23415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¿Puede encontrar esos hitos Usted solo?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4A27A5CB-B394-C343-B117-9FCF03229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647950"/>
            <a:ext cx="2438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n-US" sz="2800"/>
              <a:t>Vea también si puede encontrar las otras estrella de comparación</a:t>
            </a:r>
            <a:r>
              <a:rPr lang="es-ES" altLang="en-US" sz="2800"/>
              <a:t>.</a:t>
            </a:r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120FFB1E-0CA1-F64F-B7EC-49F0FE04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5334000"/>
            <a:ext cx="234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n-US" sz="2800"/>
              <a:t>¿Las encontró?</a:t>
            </a:r>
            <a:endParaRPr lang="es-ES" altLang="en-US" sz="2800"/>
          </a:p>
        </p:txBody>
      </p:sp>
      <p:pic>
        <p:nvPicPr>
          <p:cNvPr id="162821" name="Picture 5">
            <a:extLst>
              <a:ext uri="{FF2B5EF4-FFF2-40B4-BE49-F238E27FC236}">
                <a16:creationId xmlns:a16="http://schemas.microsoft.com/office/drawing/2014/main" id="{B5CC2840-B8C9-3446-BE81-C9CEB507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E755B86D-39CD-E549-8825-FA959210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1152525"/>
            <a:ext cx="14922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Aquí están algunas de las estrellas de comp.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DFEDE548-DCD5-5648-BE01-E4ABAF65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4371975"/>
            <a:ext cx="1292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¿Puede hallar alguna otra?</a:t>
            </a:r>
          </a:p>
        </p:txBody>
      </p:sp>
      <p:pic>
        <p:nvPicPr>
          <p:cNvPr id="163844" name="Picture 4">
            <a:extLst>
              <a:ext uri="{FF2B5EF4-FFF2-40B4-BE49-F238E27FC236}">
                <a16:creationId xmlns:a16="http://schemas.microsoft.com/office/drawing/2014/main" id="{0E46165C-C7CE-0A4B-B689-4A390CB0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Oval 5">
            <a:extLst>
              <a:ext uri="{FF2B5EF4-FFF2-40B4-BE49-F238E27FC236}">
                <a16:creationId xmlns:a16="http://schemas.microsoft.com/office/drawing/2014/main" id="{132D6442-212E-BD49-B3FF-4467DA8B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35400"/>
            <a:ext cx="133350" cy="139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AB3C22C9-47BB-9344-BC37-9B96615A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36750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55</a:t>
            </a:r>
          </a:p>
        </p:txBody>
      </p:sp>
      <p:sp>
        <p:nvSpPr>
          <p:cNvPr id="163847" name="Oval 7">
            <a:extLst>
              <a:ext uri="{FF2B5EF4-FFF2-40B4-BE49-F238E27FC236}">
                <a16:creationId xmlns:a16="http://schemas.microsoft.com/office/drawing/2014/main" id="{D76E951D-2342-B944-B7CF-269CE4C5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83050"/>
            <a:ext cx="114300" cy="1254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8">
            <a:extLst>
              <a:ext uri="{FF2B5EF4-FFF2-40B4-BE49-F238E27FC236}">
                <a16:creationId xmlns:a16="http://schemas.microsoft.com/office/drawing/2014/main" id="{96470F1E-BCD9-B14D-A81A-50C5E104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9004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59</a:t>
            </a:r>
            <a:endParaRPr lang="en-US" altLang="en-US" sz="2800"/>
          </a:p>
        </p:txBody>
      </p:sp>
      <p:sp>
        <p:nvSpPr>
          <p:cNvPr id="163849" name="Oval 9">
            <a:extLst>
              <a:ext uri="{FF2B5EF4-FFF2-40B4-BE49-F238E27FC236}">
                <a16:creationId xmlns:a16="http://schemas.microsoft.com/office/drawing/2014/main" id="{B05ECFBB-688F-E549-B56D-D33D6060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886075"/>
            <a:ext cx="123825" cy="150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4FCD9191-8E53-4944-AF94-7F152700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2744788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74</a:t>
            </a:r>
          </a:p>
        </p:txBody>
      </p:sp>
      <p:sp>
        <p:nvSpPr>
          <p:cNvPr id="163851" name="Oval 11">
            <a:extLst>
              <a:ext uri="{FF2B5EF4-FFF2-40B4-BE49-F238E27FC236}">
                <a16:creationId xmlns:a16="http://schemas.microsoft.com/office/drawing/2014/main" id="{13A4B396-3333-1048-861D-EB093BB2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4473575"/>
            <a:ext cx="161925" cy="12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2" name="Text Box 12">
            <a:extLst>
              <a:ext uri="{FF2B5EF4-FFF2-40B4-BE49-F238E27FC236}">
                <a16:creationId xmlns:a16="http://schemas.microsoft.com/office/drawing/2014/main" id="{6C4A7DA3-E0C8-734B-B4F8-CB25008F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3354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67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C3E7668C-83F7-FA45-BE16-CBBA759DE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60363"/>
            <a:ext cx="28194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Ahora que encontró las estrellas de comparación, intente estimar a W Cyg.</a:t>
            </a:r>
          </a:p>
          <a:p>
            <a:endParaRPr lang="es-ES" altLang="en-US" sz="2800"/>
          </a:p>
          <a:p>
            <a:r>
              <a:rPr lang="es-ES" altLang="en-US" sz="2800"/>
              <a:t>Escriba su estima en el formulario.</a:t>
            </a:r>
          </a:p>
          <a:p>
            <a:endParaRPr lang="es-ES" altLang="en-US" sz="2800"/>
          </a:p>
          <a:p>
            <a:r>
              <a:rPr lang="es-MX" altLang="en-US" sz="2800"/>
              <a:t>Mantendremos un puntero sobre</a:t>
            </a:r>
            <a:r>
              <a:rPr lang="es-ES" altLang="en-US" sz="2800"/>
              <a:t> W </a:t>
            </a:r>
            <a:r>
              <a:rPr lang="es-MX" altLang="en-US" sz="2800"/>
              <a:t>para que Usted no se pierda</a:t>
            </a:r>
            <a:r>
              <a:rPr lang="es-ES" altLang="en-US" sz="2800"/>
              <a:t>.</a:t>
            </a:r>
            <a:endParaRPr lang="en-US" altLang="en-US" sz="2800"/>
          </a:p>
        </p:txBody>
      </p:sp>
      <p:pic>
        <p:nvPicPr>
          <p:cNvPr id="164867" name="Picture 3">
            <a:extLst>
              <a:ext uri="{FF2B5EF4-FFF2-40B4-BE49-F238E27FC236}">
                <a16:creationId xmlns:a16="http://schemas.microsoft.com/office/drawing/2014/main" id="{F572966F-BC51-6C44-9966-38FEB8A2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Line 4">
            <a:extLst>
              <a:ext uri="{FF2B5EF4-FFF2-40B4-BE49-F238E27FC236}">
                <a16:creationId xmlns:a16="http://schemas.microsoft.com/office/drawing/2014/main" id="{28C2011A-38E6-B64B-8B83-3682581F97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152900"/>
            <a:ext cx="3175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C09143E6-D12B-F148-8BE7-C7520DAA2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¿Cómo lo hizo</a:t>
            </a:r>
            <a:r>
              <a:rPr lang="es-ES" altLang="en-US"/>
              <a:t>?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C381362D-730A-D146-A074-F52820361C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¿Fue capaz de hacerlo</a:t>
            </a:r>
            <a:r>
              <a:rPr lang="es-ES" altLang="en-US" sz="2800"/>
              <a:t>?  </a:t>
            </a:r>
          </a:p>
          <a:p>
            <a:r>
              <a:rPr lang="es-MX" altLang="en-US" sz="2800"/>
              <a:t>Si </a:t>
            </a:r>
            <a:r>
              <a:rPr lang="es-ES" altLang="en-US" sz="2800"/>
              <a:t>no, </a:t>
            </a:r>
            <a:r>
              <a:rPr lang="es-MX" altLang="en-US" sz="2800"/>
              <a:t>o si tiene un montón de problemas para encontrar las cosas</a:t>
            </a:r>
            <a:r>
              <a:rPr lang="es-ES" altLang="en-US" sz="2800"/>
              <a:t>, </a:t>
            </a:r>
            <a:r>
              <a:rPr lang="es-MX" altLang="en-US" sz="2800"/>
              <a:t>pida ayuda antes de la próxima </a:t>
            </a:r>
            <a:r>
              <a:rPr lang="es-ES" altLang="en-US" sz="2800"/>
              <a:t>(</a:t>
            </a:r>
            <a:r>
              <a:rPr lang="es-MX" altLang="en-US" sz="2800"/>
              <a:t>y última</a:t>
            </a:r>
            <a:r>
              <a:rPr lang="es-ES" altLang="en-US" sz="2800"/>
              <a:t>) estima.</a:t>
            </a:r>
          </a:p>
        </p:txBody>
      </p:sp>
      <p:graphicFrame>
        <p:nvGraphicFramePr>
          <p:cNvPr id="165892" name="Object 4">
            <a:extLst>
              <a:ext uri="{FF2B5EF4-FFF2-40B4-BE49-F238E27FC236}">
                <a16:creationId xmlns:a16="http://schemas.microsoft.com/office/drawing/2014/main" id="{83754C44-9EBE-7848-8BF8-701C863A2906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254250"/>
          <a:ext cx="3810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Clip" r:id="rId3" imgW="24257000" imgH="22720300" progId="MS_ClipArt_Gallery.2">
                  <p:embed/>
                </p:oleObj>
              </mc:Choice>
              <mc:Fallback>
                <p:oleObj name="Clip" r:id="rId3" imgW="24257000" imgH="227203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54250"/>
                        <a:ext cx="3810000" cy="356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>
            <a:extLst>
              <a:ext uri="{FF2B5EF4-FFF2-40B4-BE49-F238E27FC236}">
                <a16:creationId xmlns:a16="http://schemas.microsoft.com/office/drawing/2014/main" id="{C1F39B5E-2642-B94B-8738-F5594859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0"/>
            <a:ext cx="253365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/>
              <a:t>Esta es una foto de W Cyg tomada 82 días después. Intente otra estima. </a:t>
            </a:r>
          </a:p>
          <a:p>
            <a:endParaRPr lang="es-ES" altLang="en-US" sz="2800"/>
          </a:p>
          <a:p>
            <a:r>
              <a:rPr lang="es-MX" altLang="en-US" sz="2800"/>
              <a:t>Escriba el resultado en el formulario.</a:t>
            </a:r>
            <a:endParaRPr lang="es-ES" altLang="en-US" sz="2800"/>
          </a:p>
          <a:p>
            <a:endParaRPr lang="es-ES" altLang="en-US" sz="2800"/>
          </a:p>
          <a:p>
            <a:r>
              <a:rPr lang="es-MX" altLang="en-US" sz="2800"/>
              <a:t>Si necesita ayuda para encontrarla</a:t>
            </a:r>
            <a:r>
              <a:rPr lang="es-ES" altLang="en-US" sz="2800"/>
              <a:t>, </a:t>
            </a:r>
            <a:r>
              <a:rPr lang="es-MX" altLang="en-US" sz="2800"/>
              <a:t>haga </a:t>
            </a:r>
            <a:r>
              <a:rPr lang="es-ES" altLang="en-US" sz="2800"/>
              <a:t>click </a:t>
            </a:r>
            <a:r>
              <a:rPr lang="es-MX" altLang="en-US" sz="2800"/>
              <a:t>a la próxima</a:t>
            </a:r>
            <a:r>
              <a:rPr lang="es-ES" altLang="en-US" sz="2800"/>
              <a:t> </a:t>
            </a:r>
            <a:r>
              <a:rPr lang="es-MX" altLang="en-US" sz="2800"/>
              <a:t>diapositiva</a:t>
            </a:r>
            <a:r>
              <a:rPr lang="es-ES" altLang="en-US" sz="2800"/>
              <a:t>.</a:t>
            </a:r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90AFBF08-BAD2-8F4F-B4E4-5AC5D51A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31319F5B-D544-BF41-9A3E-D7347AB2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435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¿</a:t>
            </a:r>
            <a:r>
              <a:rPr lang="es-ES" altLang="en-US" sz="2800"/>
              <a:t>Esto ayuda?</a:t>
            </a:r>
          </a:p>
        </p:txBody>
      </p:sp>
      <p:pic>
        <p:nvPicPr>
          <p:cNvPr id="167939" name="Picture 3">
            <a:extLst>
              <a:ext uri="{FF2B5EF4-FFF2-40B4-BE49-F238E27FC236}">
                <a16:creationId xmlns:a16="http://schemas.microsoft.com/office/drawing/2014/main" id="{D1931058-93AF-044E-8094-EFEADC23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0" name="Line 4">
            <a:extLst>
              <a:ext uri="{FF2B5EF4-FFF2-40B4-BE49-F238E27FC236}">
                <a16:creationId xmlns:a16="http://schemas.microsoft.com/office/drawing/2014/main" id="{BB737B9B-EF7D-224B-B648-62FE989CC1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EEEE2E0F-66C8-6B48-B484-72B274A9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"/>
            <a:ext cx="2286000" cy="5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/>
              <a:t>Note que la foto no se parece a la de Abril. </a:t>
            </a:r>
          </a:p>
          <a:p>
            <a:r>
              <a:rPr lang="es-ES" altLang="en-US"/>
              <a:t>Esto es porque el cielo cambia su apariencia de temporada en temporada y también de noche a noche. ¡Este cambio es uno de los desafíos en la observación de estrellas variables!</a:t>
            </a:r>
            <a:r>
              <a:rPr lang="en-US" altLang="en-US" sz="2800"/>
              <a:t> </a:t>
            </a:r>
          </a:p>
        </p:txBody>
      </p:sp>
      <p:pic>
        <p:nvPicPr>
          <p:cNvPr id="168963" name="Picture 3">
            <a:extLst>
              <a:ext uri="{FF2B5EF4-FFF2-40B4-BE49-F238E27FC236}">
                <a16:creationId xmlns:a16="http://schemas.microsoft.com/office/drawing/2014/main" id="{E6BABBCA-02B6-0D48-A394-6A5B1FF2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Line 4">
            <a:extLst>
              <a:ext uri="{FF2B5EF4-FFF2-40B4-BE49-F238E27FC236}">
                <a16:creationId xmlns:a16="http://schemas.microsoft.com/office/drawing/2014/main" id="{9618A2DF-C8E3-D248-AA33-0F0B85F877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" y="4191000"/>
            <a:ext cx="400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8FD28642-A99B-EB42-93EB-D31230BB0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Qué aprenderá</a:t>
            </a:r>
          </a:p>
        </p:txBody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EAD62F4D-275C-7046-886E-569CB004A3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809750"/>
            <a:ext cx="409575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También nos ocuparemos de cómo los datos científicos pueden ser útiles aún cuando tengan “ruido” 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Aprenderá que sus  observaciones pueden ser muy valiosas, aún mientras está aprendiendo a realizar mejores y mejores estimas.</a:t>
            </a:r>
          </a:p>
        </p:txBody>
      </p:sp>
      <p:pic>
        <p:nvPicPr>
          <p:cNvPr id="101382" name="Picture 1030">
            <a:extLst>
              <a:ext uri="{FF2B5EF4-FFF2-40B4-BE49-F238E27FC236}">
                <a16:creationId xmlns:a16="http://schemas.microsoft.com/office/drawing/2014/main" id="{1A6122A0-276F-3F4C-A4CA-FF07AA7E8D5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76438"/>
            <a:ext cx="4343400" cy="3284537"/>
          </a:xfrm>
        </p:spPr>
      </p:pic>
      <p:sp>
        <p:nvSpPr>
          <p:cNvPr id="101383" name="Text Box 1031">
            <a:extLst>
              <a:ext uri="{FF2B5EF4-FFF2-40B4-BE49-F238E27FC236}">
                <a16:creationId xmlns:a16="http://schemas.microsoft.com/office/drawing/2014/main" id="{29463DE8-2762-6B47-AA61-C77160CC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5700713"/>
            <a:ext cx="4214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 sz="1600"/>
              <a:t>Datos de brillo con CCD del miembro de AAVSO, por largo tiempo, Lew Cook.</a:t>
            </a:r>
            <a:endParaRPr lang="es-AR" altLang="en-US" sz="2800"/>
          </a:p>
        </p:txBody>
      </p:sp>
      <p:sp>
        <p:nvSpPr>
          <p:cNvPr id="101384" name="Text Box 1032">
            <a:extLst>
              <a:ext uri="{FF2B5EF4-FFF2-40B4-BE49-F238E27FC236}">
                <a16:creationId xmlns:a16="http://schemas.microsoft.com/office/drawing/2014/main" id="{D48B4459-2012-054C-8010-B8CB1B53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2741613"/>
            <a:ext cx="2198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200">
                <a:solidFill>
                  <a:schemeClr val="bg2"/>
                </a:solidFill>
              </a:rPr>
              <a:t>Estrella constante (comparación)</a:t>
            </a:r>
            <a:endParaRPr lang="es-ES" altLang="en-US" sz="1400">
              <a:solidFill>
                <a:schemeClr val="bg2"/>
              </a:solidFill>
            </a:endParaRPr>
          </a:p>
        </p:txBody>
      </p:sp>
      <p:sp>
        <p:nvSpPr>
          <p:cNvPr id="101385" name="Text Box 1033">
            <a:extLst>
              <a:ext uri="{FF2B5EF4-FFF2-40B4-BE49-F238E27FC236}">
                <a16:creationId xmlns:a16="http://schemas.microsoft.com/office/drawing/2014/main" id="{E11C0694-FD0A-5D42-9284-B2A67C57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5" y="3494088"/>
            <a:ext cx="1184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200">
                <a:solidFill>
                  <a:schemeClr val="bg2"/>
                </a:solidFill>
              </a:rPr>
              <a:t>Estrella variable</a:t>
            </a:r>
            <a:endParaRPr lang="es-ES" altLang="en-US" sz="1200"/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5CD3D99-DEB7-B14C-B111-A59B9FCF3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¿Cómo lo hizo</a:t>
            </a:r>
            <a:r>
              <a:rPr lang="es-ES" altLang="en-US"/>
              <a:t>?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3CB7686-74D4-5741-A74C-E8B50A88AA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91050" cy="3752850"/>
          </a:xfrm>
        </p:spPr>
        <p:txBody>
          <a:bodyPr/>
          <a:lstStyle/>
          <a:p>
            <a:r>
              <a:rPr lang="es-MX" altLang="en-US" sz="2800"/>
              <a:t>¿Se está haciendo más fácil hacer las </a:t>
            </a:r>
            <a:r>
              <a:rPr lang="es-ES" altLang="en-US" sz="2800"/>
              <a:t>estimas?</a:t>
            </a:r>
          </a:p>
          <a:p>
            <a:r>
              <a:rPr lang="es-MX" altLang="en-US" sz="2800"/>
              <a:t>¿Tiene menos dificultades para encontrar</a:t>
            </a:r>
            <a:r>
              <a:rPr lang="es-ES" altLang="en-US" sz="2800"/>
              <a:t> W Cyg </a:t>
            </a:r>
            <a:r>
              <a:rPr lang="es-MX" altLang="en-US" sz="2800"/>
              <a:t>y las estrellas de c</a:t>
            </a:r>
            <a:r>
              <a:rPr lang="es-ES" altLang="en-US" sz="2800"/>
              <a:t>o</a:t>
            </a:r>
            <a:r>
              <a:rPr lang="es-MX" altLang="en-US" sz="2800"/>
              <a:t>m</a:t>
            </a:r>
            <a:r>
              <a:rPr lang="es-ES" altLang="en-US" sz="2800"/>
              <a:t>par</a:t>
            </a:r>
            <a:r>
              <a:rPr lang="es-MX" altLang="en-US" sz="2800"/>
              <a:t>ació</a:t>
            </a:r>
            <a:r>
              <a:rPr lang="es-ES" altLang="en-US" sz="2800"/>
              <a:t>n?</a:t>
            </a:r>
          </a:p>
          <a:p>
            <a:r>
              <a:rPr lang="es-MX" altLang="en-US" sz="2800"/>
              <a:t>La práctica realmente ayuda. ¿No es así?</a:t>
            </a:r>
            <a:endParaRPr lang="es-ES" altLang="en-US" sz="2800"/>
          </a:p>
        </p:txBody>
      </p:sp>
      <p:graphicFrame>
        <p:nvGraphicFramePr>
          <p:cNvPr id="169988" name="Object 4">
            <a:extLst>
              <a:ext uri="{FF2B5EF4-FFF2-40B4-BE49-F238E27FC236}">
                <a16:creationId xmlns:a16="http://schemas.microsoft.com/office/drawing/2014/main" id="{B1E836CB-AEBB-0045-92D1-35AF80A33777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611813" y="1981200"/>
          <a:ext cx="1882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Clip" r:id="rId3" imgW="15925800" imgH="34810700" progId="MS_ClipArt_Gallery.2">
                  <p:embed/>
                </p:oleObj>
              </mc:Choice>
              <mc:Fallback>
                <p:oleObj name="Clip" r:id="rId3" imgW="15925800" imgH="348107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981200"/>
                        <a:ext cx="18827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E9068A20-426B-144F-ACD6-34908BA68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¿E</a:t>
            </a:r>
            <a:r>
              <a:rPr lang="es-ES" altLang="en-US"/>
              <a:t>s </a:t>
            </a:r>
            <a:r>
              <a:rPr lang="es-MX" altLang="en-US"/>
              <a:t>ésta su respuesta final</a:t>
            </a:r>
            <a:r>
              <a:rPr lang="es-ES" altLang="en-US"/>
              <a:t>…?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02A0A0D-219D-6841-A7A5-A00E9421AA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A la derecha está una sección de la curva de luz de</a:t>
            </a:r>
            <a:r>
              <a:rPr lang="es-ES" altLang="en-US" sz="2800"/>
              <a:t> W Cyg </a:t>
            </a:r>
            <a:r>
              <a:rPr lang="es-MX" altLang="en-US" sz="2800"/>
              <a:t>de la base de datos de </a:t>
            </a:r>
            <a:r>
              <a:rPr lang="es-ES" altLang="en-US" sz="2800"/>
              <a:t>AAVSO.</a:t>
            </a:r>
          </a:p>
          <a:p>
            <a:r>
              <a:rPr lang="es-MX" altLang="en-US" sz="2800"/>
              <a:t>Las dos fechas en las que Ud. realizó </a:t>
            </a:r>
            <a:r>
              <a:rPr lang="es-ES" altLang="en-US" sz="2800"/>
              <a:t>estimas </a:t>
            </a:r>
            <a:r>
              <a:rPr lang="es-MX" altLang="en-US" sz="2800"/>
              <a:t>se muestran con </a:t>
            </a:r>
            <a:r>
              <a:rPr lang="es-ES" altLang="en-US" sz="2800"/>
              <a:t>l</a:t>
            </a:r>
            <a:r>
              <a:rPr lang="es-MX" altLang="en-US" sz="2800"/>
              <a:t>í</a:t>
            </a:r>
            <a:r>
              <a:rPr lang="es-ES" altLang="en-US" sz="2800"/>
              <a:t>n</a:t>
            </a:r>
            <a:r>
              <a:rPr lang="es-MX" altLang="en-US" sz="2800"/>
              <a:t>eas de trazos</a:t>
            </a:r>
            <a:r>
              <a:rPr lang="es-ES" altLang="en-US" sz="2800"/>
              <a:t>.</a:t>
            </a:r>
          </a:p>
        </p:txBody>
      </p:sp>
      <p:pic>
        <p:nvPicPr>
          <p:cNvPr id="171012" name="Picture 4">
            <a:extLst>
              <a:ext uri="{FF2B5EF4-FFF2-40B4-BE49-F238E27FC236}">
                <a16:creationId xmlns:a16="http://schemas.microsoft.com/office/drawing/2014/main" id="{E9316D25-491B-DD4B-BF6B-140D372B0D2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44650"/>
            <a:ext cx="4286250" cy="4737100"/>
          </a:xfrm>
        </p:spPr>
      </p:pic>
      <p:sp>
        <p:nvSpPr>
          <p:cNvPr id="171013" name="Text Box 5">
            <a:extLst>
              <a:ext uri="{FF2B5EF4-FFF2-40B4-BE49-F238E27FC236}">
                <a16:creationId xmlns:a16="http://schemas.microsoft.com/office/drawing/2014/main" id="{E6C951A9-D680-5F4A-A1CC-663352CEB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Abril 28</a:t>
            </a:r>
            <a:endParaRPr lang="es-ES" altLang="en-US" sz="2800"/>
          </a:p>
        </p:txBody>
      </p:sp>
      <p:sp>
        <p:nvSpPr>
          <p:cNvPr id="171014" name="Text Box 6">
            <a:extLst>
              <a:ext uri="{FF2B5EF4-FFF2-40B4-BE49-F238E27FC236}">
                <a16:creationId xmlns:a16="http://schemas.microsoft.com/office/drawing/2014/main" id="{9298B8FA-ADED-5748-8394-BFE08110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Julio 19</a:t>
            </a:r>
            <a:endParaRPr lang="es-ES" altLang="en-US" sz="1600"/>
          </a:p>
        </p:txBody>
      </p:sp>
      <p:sp>
        <p:nvSpPr>
          <p:cNvPr id="171015" name="Line 7">
            <a:extLst>
              <a:ext uri="{FF2B5EF4-FFF2-40B4-BE49-F238E27FC236}">
                <a16:creationId xmlns:a16="http://schemas.microsoft.com/office/drawing/2014/main" id="{E3DA06B6-1050-D146-8990-8CC0430FB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441E61A8-CAE2-3044-97A7-D639BC60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171700"/>
            <a:ext cx="10001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Line 9">
            <a:extLst>
              <a:ext uri="{FF2B5EF4-FFF2-40B4-BE49-F238E27FC236}">
                <a16:creationId xmlns:a16="http://schemas.microsoft.com/office/drawing/2014/main" id="{AC4B47F8-686F-0748-858B-BCE1A40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15265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A42260B-E2E6-2040-91CB-831B140AD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¿E</a:t>
            </a:r>
            <a:r>
              <a:rPr lang="es-ES" altLang="en-US"/>
              <a:t>s </a:t>
            </a:r>
            <a:r>
              <a:rPr lang="es-MX" altLang="en-US"/>
              <a:t>ésta su respuesta final</a:t>
            </a:r>
            <a:r>
              <a:rPr lang="es-ES" altLang="en-US"/>
              <a:t>…?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76D3C5E-9FA2-2C47-B9E5-2F2916065F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847850"/>
            <a:ext cx="4038600" cy="4648200"/>
          </a:xfrm>
        </p:spPr>
        <p:txBody>
          <a:bodyPr/>
          <a:lstStyle/>
          <a:p>
            <a:r>
              <a:rPr lang="es-MX" altLang="en-US" sz="2800"/>
              <a:t>Las observaciones del 28 de</a:t>
            </a:r>
            <a:r>
              <a:rPr lang="es-ES" altLang="en-US" sz="2800"/>
              <a:t> A</a:t>
            </a:r>
            <a:r>
              <a:rPr lang="es-MX" altLang="en-US" sz="2800"/>
              <a:t>b</a:t>
            </a:r>
            <a:r>
              <a:rPr lang="es-ES" altLang="en-US" sz="2800"/>
              <a:t>r</a:t>
            </a:r>
            <a:r>
              <a:rPr lang="es-MX" altLang="en-US" sz="2800"/>
              <a:t>i</a:t>
            </a:r>
            <a:r>
              <a:rPr lang="es-ES" altLang="en-US" sz="2800"/>
              <a:t>l</a:t>
            </a:r>
            <a:r>
              <a:rPr lang="es-MX" altLang="en-US" sz="2800"/>
              <a:t> estubieron entre alrededor de las magnitudes</a:t>
            </a:r>
            <a:r>
              <a:rPr lang="es-ES" altLang="en-US" sz="2800"/>
              <a:t> 6</a:t>
            </a:r>
            <a:r>
              <a:rPr lang="es-MX" altLang="en-US" sz="2800"/>
              <a:t>,</a:t>
            </a:r>
            <a:r>
              <a:rPr lang="es-ES" altLang="en-US" sz="2800"/>
              <a:t>3 </a:t>
            </a:r>
            <a:r>
              <a:rPr lang="es-MX" altLang="en-US" sz="2800"/>
              <a:t>y</a:t>
            </a:r>
            <a:r>
              <a:rPr lang="es-ES" altLang="en-US" sz="2800"/>
              <a:t> 5</a:t>
            </a:r>
            <a:r>
              <a:rPr lang="es-MX" altLang="en-US" sz="2800"/>
              <a:t>,</a:t>
            </a:r>
            <a:r>
              <a:rPr lang="es-ES" altLang="en-US" sz="2800"/>
              <a:t>7.</a:t>
            </a:r>
          </a:p>
          <a:p>
            <a:r>
              <a:rPr lang="es-MX" altLang="en-US" sz="2800"/>
              <a:t>El 19 de</a:t>
            </a:r>
            <a:r>
              <a:rPr lang="es-ES" altLang="en-US" sz="2800"/>
              <a:t> Jul</a:t>
            </a:r>
            <a:r>
              <a:rPr lang="es-MX" altLang="en-US" sz="2800"/>
              <a:t>io</a:t>
            </a:r>
            <a:r>
              <a:rPr lang="es-ES" altLang="en-US" sz="2800"/>
              <a:t>, </a:t>
            </a:r>
            <a:r>
              <a:rPr lang="es-MX" altLang="en-US" sz="2800"/>
              <a:t>las</a:t>
            </a:r>
            <a:r>
              <a:rPr lang="es-ES" altLang="en-US" sz="2800"/>
              <a:t> observa</a:t>
            </a:r>
            <a:r>
              <a:rPr lang="es-MX" altLang="en-US" sz="2800"/>
              <a:t>c</a:t>
            </a:r>
            <a:r>
              <a:rPr lang="es-ES" altLang="en-US" sz="2800"/>
              <a:t>i</a:t>
            </a:r>
            <a:r>
              <a:rPr lang="es-MX" altLang="en-US" sz="2800"/>
              <a:t>one</a:t>
            </a:r>
            <a:r>
              <a:rPr lang="es-ES" altLang="en-US" sz="2800"/>
              <a:t>s </a:t>
            </a:r>
            <a:r>
              <a:rPr lang="es-MX" altLang="en-US" sz="2800"/>
              <a:t>estuvieron entre alrededor de las magnitudes</a:t>
            </a:r>
            <a:r>
              <a:rPr lang="es-ES" altLang="en-US" sz="2800"/>
              <a:t> 7</a:t>
            </a:r>
            <a:r>
              <a:rPr lang="es-MX" altLang="en-US" sz="2800"/>
              <a:t>,</a:t>
            </a:r>
            <a:r>
              <a:rPr lang="es-ES" altLang="en-US" sz="2800"/>
              <a:t>3 </a:t>
            </a:r>
            <a:r>
              <a:rPr lang="es-MX" altLang="en-US" sz="2800"/>
              <a:t>y</a:t>
            </a:r>
            <a:r>
              <a:rPr lang="es-ES" altLang="en-US" sz="2800"/>
              <a:t> 6</a:t>
            </a:r>
            <a:r>
              <a:rPr lang="es-MX" altLang="en-US" sz="2800"/>
              <a:t>,</a:t>
            </a:r>
            <a:r>
              <a:rPr lang="es-ES" altLang="en-US" sz="2800"/>
              <a:t>4.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DCD053B5-3C6F-0243-AE4A-7A7B51A2DB7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550" y="1606550"/>
            <a:ext cx="4286250" cy="4737100"/>
          </a:xfrm>
        </p:spPr>
      </p:pic>
      <p:sp>
        <p:nvSpPr>
          <p:cNvPr id="172037" name="Text Box 5">
            <a:extLst>
              <a:ext uri="{FF2B5EF4-FFF2-40B4-BE49-F238E27FC236}">
                <a16:creationId xmlns:a16="http://schemas.microsoft.com/office/drawing/2014/main" id="{C6E5F209-595A-8C45-91D5-53440619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3177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Abril 28</a:t>
            </a:r>
            <a:endParaRPr lang="es-ES" altLang="en-US" sz="2800"/>
          </a:p>
        </p:txBody>
      </p:sp>
      <p:sp>
        <p:nvSpPr>
          <p:cNvPr id="172038" name="Text Box 6">
            <a:extLst>
              <a:ext uri="{FF2B5EF4-FFF2-40B4-BE49-F238E27FC236}">
                <a16:creationId xmlns:a16="http://schemas.microsoft.com/office/drawing/2014/main" id="{2FD2E206-F1A0-7446-A47F-E127C0CC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Jul</a:t>
            </a:r>
            <a:r>
              <a:rPr lang="es-MX" altLang="en-US" sz="1800">
                <a:solidFill>
                  <a:schemeClr val="bg2"/>
                </a:solidFill>
              </a:rPr>
              <a:t>io</a:t>
            </a:r>
            <a:r>
              <a:rPr lang="es-ES" altLang="en-US" sz="1800">
                <a:solidFill>
                  <a:schemeClr val="bg2"/>
                </a:solidFill>
              </a:rPr>
              <a:t> 19</a:t>
            </a:r>
            <a:endParaRPr lang="es-ES" altLang="en-US" sz="1600"/>
          </a:p>
        </p:txBody>
      </p:sp>
      <p:sp>
        <p:nvSpPr>
          <p:cNvPr id="172039" name="Line 7">
            <a:extLst>
              <a:ext uri="{FF2B5EF4-FFF2-40B4-BE49-F238E27FC236}">
                <a16:creationId xmlns:a16="http://schemas.microsoft.com/office/drawing/2014/main" id="{F8C2B10B-1E86-F14C-B378-8674DACA3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32056423-A342-4840-AAC8-F600A7EA9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143125"/>
            <a:ext cx="108585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Line 9">
            <a:extLst>
              <a:ext uri="{FF2B5EF4-FFF2-40B4-BE49-F238E27FC236}">
                <a16:creationId xmlns:a16="http://schemas.microsoft.com/office/drawing/2014/main" id="{D6C0B22C-3BE0-6D43-85FE-55067B502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133600"/>
            <a:ext cx="57150" cy="37655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9EDD342-37B5-204D-AB6F-54DCFBBA2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¿E</a:t>
            </a:r>
            <a:r>
              <a:rPr lang="es-ES" altLang="en-US"/>
              <a:t>s </a:t>
            </a:r>
            <a:r>
              <a:rPr lang="es-MX" altLang="en-US"/>
              <a:t>ésta su respuesta final</a:t>
            </a:r>
            <a:r>
              <a:rPr lang="es-ES" altLang="en-US"/>
              <a:t>…?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634F2A7-8D1B-F842-BD64-2E1D241CA4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¿Cómo se ve comparado con otros observadores de </a:t>
            </a:r>
            <a:r>
              <a:rPr lang="es-ES" altLang="en-US" sz="2800"/>
              <a:t>AAVSO?</a:t>
            </a:r>
          </a:p>
          <a:p>
            <a:r>
              <a:rPr lang="es-MX" altLang="en-US" sz="2800"/>
              <a:t>Si una o más de sus </a:t>
            </a:r>
            <a:r>
              <a:rPr lang="es-ES" altLang="en-US" sz="2800"/>
              <a:t> estimas </a:t>
            </a:r>
            <a:r>
              <a:rPr lang="es-MX" altLang="en-US" sz="2800"/>
              <a:t>caen fuera de la banda de resultados</a:t>
            </a:r>
            <a:r>
              <a:rPr lang="es-ES" altLang="en-US" sz="2800"/>
              <a:t>,</a:t>
            </a:r>
            <a:r>
              <a:rPr lang="es-MX" altLang="en-US" sz="2800"/>
              <a:t> ¿por qué</a:t>
            </a:r>
            <a:r>
              <a:rPr lang="es-ES" altLang="en-US" sz="2800"/>
              <a:t>?</a:t>
            </a: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2E7E4067-8024-B147-84A2-283142E0159F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587500"/>
            <a:ext cx="4286250" cy="4737100"/>
          </a:xfrm>
        </p:spPr>
      </p:pic>
      <p:sp>
        <p:nvSpPr>
          <p:cNvPr id="173061" name="Text Box 5">
            <a:extLst>
              <a:ext uri="{FF2B5EF4-FFF2-40B4-BE49-F238E27FC236}">
                <a16:creationId xmlns:a16="http://schemas.microsoft.com/office/drawing/2014/main" id="{3A49576B-6BDB-0040-99EB-8C21927C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224155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Abril 28</a:t>
            </a:r>
            <a:endParaRPr lang="es-ES" altLang="en-US" sz="2800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77748E40-F5C2-1B41-A4FC-0CD417A4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2946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800">
                <a:solidFill>
                  <a:schemeClr val="bg2"/>
                </a:solidFill>
              </a:rPr>
              <a:t>Jul</a:t>
            </a:r>
            <a:r>
              <a:rPr lang="es-MX" altLang="en-US" sz="1800">
                <a:solidFill>
                  <a:schemeClr val="bg2"/>
                </a:solidFill>
              </a:rPr>
              <a:t>io</a:t>
            </a:r>
            <a:r>
              <a:rPr lang="es-ES" altLang="en-US" sz="1800">
                <a:solidFill>
                  <a:schemeClr val="bg2"/>
                </a:solidFill>
              </a:rPr>
              <a:t> 19</a:t>
            </a:r>
            <a:endParaRPr lang="es-ES" altLang="en-US" sz="1600"/>
          </a:p>
        </p:txBody>
      </p:sp>
      <p:sp>
        <p:nvSpPr>
          <p:cNvPr id="173063" name="Line 7">
            <a:extLst>
              <a:ext uri="{FF2B5EF4-FFF2-40B4-BE49-F238E27FC236}">
                <a16:creationId xmlns:a16="http://schemas.microsoft.com/office/drawing/2014/main" id="{AFD30167-C1D2-D641-9FF7-2D42FC25C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717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AE443F1F-F854-C648-80C2-28334AAB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95500"/>
            <a:ext cx="10287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9">
            <a:extLst>
              <a:ext uri="{FF2B5EF4-FFF2-40B4-BE49-F238E27FC236}">
                <a16:creationId xmlns:a16="http://schemas.microsoft.com/office/drawing/2014/main" id="{DA9CA4D2-14CC-F34B-BEFE-AED0A2950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2209800"/>
            <a:ext cx="0" cy="3556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EF4C3BF6-BBA2-654A-A191-338747F8E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915400" cy="1409700"/>
          </a:xfrm>
        </p:spPr>
        <p:txBody>
          <a:bodyPr/>
          <a:lstStyle/>
          <a:p>
            <a:r>
              <a:rPr lang="es-MX" altLang="en-US"/>
              <a:t>Si sus estimas fueron d</a:t>
            </a:r>
            <a:r>
              <a:rPr lang="es-ES" altLang="en-US"/>
              <a:t>i</a:t>
            </a:r>
            <a:r>
              <a:rPr lang="es-MX" altLang="en-US"/>
              <a:t>fe</a:t>
            </a:r>
            <a:r>
              <a:rPr lang="es-ES" altLang="en-US"/>
              <a:t>r</a:t>
            </a:r>
            <a:r>
              <a:rPr lang="es-MX" altLang="en-US"/>
              <a:t>e</a:t>
            </a:r>
            <a:r>
              <a:rPr lang="es-ES" altLang="en-US"/>
              <a:t>n</a:t>
            </a:r>
            <a:r>
              <a:rPr lang="es-MX" altLang="en-US"/>
              <a:t>tes</a:t>
            </a:r>
            <a:r>
              <a:rPr lang="es-ES" altLang="en-US"/>
              <a:t> </a:t>
            </a:r>
            <a:r>
              <a:rPr lang="es-MX" altLang="en-US"/>
              <a:t>de las de observadores de </a:t>
            </a:r>
            <a:r>
              <a:rPr lang="es-ES" altLang="en-US"/>
              <a:t>AAVSO...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2CF24E7-9CF7-D944-9F27-60FB7A69A3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33850" cy="4629150"/>
          </a:xfrm>
        </p:spPr>
        <p:txBody>
          <a:bodyPr/>
          <a:lstStyle/>
          <a:p>
            <a:r>
              <a:rPr lang="es-MX" altLang="en-US" sz="2800"/>
              <a:t>La p</a:t>
            </a:r>
            <a:r>
              <a:rPr lang="es-ES" altLang="en-US" sz="2800"/>
              <a:t>r</a:t>
            </a:r>
            <a:r>
              <a:rPr lang="es-MX" altLang="en-US" sz="2800"/>
              <a:t>á</a:t>
            </a:r>
            <a:r>
              <a:rPr lang="es-ES" altLang="en-US" sz="2800"/>
              <a:t>c</a:t>
            </a:r>
            <a:r>
              <a:rPr lang="es-MX" altLang="en-US" sz="2800"/>
              <a:t>t</a:t>
            </a:r>
            <a:r>
              <a:rPr lang="es-ES" altLang="en-US" sz="2800"/>
              <a:t>i</a:t>
            </a:r>
            <a:r>
              <a:rPr lang="es-MX" altLang="en-US" sz="2800"/>
              <a:t>ca</a:t>
            </a:r>
            <a:r>
              <a:rPr lang="es-ES" altLang="en-US" sz="2800"/>
              <a:t> </a:t>
            </a:r>
            <a:r>
              <a:rPr lang="es-MX" altLang="en-US" sz="2800"/>
              <a:t>ayuda</a:t>
            </a:r>
            <a:r>
              <a:rPr lang="es-ES" altLang="en-US" sz="2800"/>
              <a:t>. </a:t>
            </a:r>
            <a:r>
              <a:rPr lang="es-MX" altLang="en-US" sz="2800"/>
              <a:t>Algunos observadores de</a:t>
            </a:r>
            <a:r>
              <a:rPr lang="es-ES" altLang="en-US" sz="2800"/>
              <a:t> AAVSO </a:t>
            </a:r>
            <a:r>
              <a:rPr lang="es-MX" altLang="en-US" sz="2800"/>
              <a:t>han realizado miles de</a:t>
            </a:r>
            <a:r>
              <a:rPr lang="es-ES" altLang="en-US" sz="2800"/>
              <a:t> me</a:t>
            </a:r>
            <a:r>
              <a:rPr lang="es-MX" altLang="en-US" sz="2800"/>
              <a:t>diciones</a:t>
            </a:r>
            <a:r>
              <a:rPr lang="es-ES" altLang="en-US" sz="2800"/>
              <a:t>.</a:t>
            </a:r>
          </a:p>
          <a:p>
            <a:r>
              <a:rPr lang="es-MX" altLang="en-US" sz="2800"/>
              <a:t>Usted está observando a una computadora, no al cielo</a:t>
            </a:r>
            <a:r>
              <a:rPr lang="es-ES" altLang="en-US" sz="2800"/>
              <a:t>.</a:t>
            </a:r>
          </a:p>
          <a:p>
            <a:r>
              <a:rPr lang="es-MX" altLang="en-US" sz="2800"/>
              <a:t>¡Usted está aún aprendiendo</a:t>
            </a:r>
            <a:r>
              <a:rPr lang="es-ES" altLang="en-US" sz="2800"/>
              <a:t>!</a:t>
            </a:r>
          </a:p>
        </p:txBody>
      </p:sp>
      <p:graphicFrame>
        <p:nvGraphicFramePr>
          <p:cNvPr id="174084" name="Object 4">
            <a:extLst>
              <a:ext uri="{FF2B5EF4-FFF2-40B4-BE49-F238E27FC236}">
                <a16:creationId xmlns:a16="http://schemas.microsoft.com/office/drawing/2014/main" id="{E821E520-9DD0-4649-B0AF-A5825D2299D9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509713"/>
          <a:ext cx="3810000" cy="45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6" name="Clip" r:id="rId3" imgW="23037800" imgH="18135600" progId="MS_ClipArt_Gallery.2">
                  <p:embed/>
                </p:oleObj>
              </mc:Choice>
              <mc:Fallback>
                <p:oleObj name="Clip" r:id="rId3" imgW="23037800" imgH="18135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9713"/>
                        <a:ext cx="3810000" cy="459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Text Box 5">
            <a:extLst>
              <a:ext uri="{FF2B5EF4-FFF2-40B4-BE49-F238E27FC236}">
                <a16:creationId xmlns:a16="http://schemas.microsoft.com/office/drawing/2014/main" id="{749372B9-0AA4-F749-9502-A5F833BCC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6156325"/>
            <a:ext cx="52546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sz="2000"/>
              <a:t>¡La observación de estrellas variables, a veces, puede ser un gran desafío!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C478452-D3D1-5E42-9180-73685D6AC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s-MX" altLang="en-US"/>
              <a:t>¡Usted le está enseñando a sus ojos a ver un mundo </a:t>
            </a:r>
            <a:r>
              <a:rPr lang="es-ES" altLang="en-US"/>
              <a:t>diferente!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D27E89A-7819-7B46-ABB3-CA1BF4A5D3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057400"/>
            <a:ext cx="4210050" cy="4457700"/>
          </a:xfrm>
        </p:spPr>
        <p:txBody>
          <a:bodyPr/>
          <a:lstStyle/>
          <a:p>
            <a:r>
              <a:rPr lang="es-ES" altLang="en-US" sz="2800"/>
              <a:t>M</a:t>
            </a:r>
            <a:r>
              <a:rPr lang="es-MX" altLang="en-US" sz="2800"/>
              <a:t>uchos observadores noveles necesitan tiempo antes de poder ver </a:t>
            </a:r>
            <a:r>
              <a:rPr lang="es-ES" altLang="en-US" sz="2800"/>
              <a:t>d</a:t>
            </a:r>
            <a:r>
              <a:rPr lang="es-MX" altLang="en-US" sz="2800"/>
              <a:t>i</a:t>
            </a:r>
            <a:r>
              <a:rPr lang="es-ES" altLang="en-US" sz="2800"/>
              <a:t>f</a:t>
            </a:r>
            <a:r>
              <a:rPr lang="es-MX" altLang="en-US" sz="2800"/>
              <a:t>e</a:t>
            </a:r>
            <a:r>
              <a:rPr lang="es-ES" altLang="en-US" sz="2800"/>
              <a:t>r</a:t>
            </a:r>
            <a:r>
              <a:rPr lang="es-MX" altLang="en-US" sz="2800"/>
              <a:t>e</a:t>
            </a:r>
            <a:r>
              <a:rPr lang="es-ES" altLang="en-US" sz="2800"/>
              <a:t>n</a:t>
            </a:r>
            <a:r>
              <a:rPr lang="es-MX" altLang="en-US" sz="2800"/>
              <a:t>cia</a:t>
            </a:r>
            <a:r>
              <a:rPr lang="es-ES" altLang="en-US" sz="2800"/>
              <a:t>s </a:t>
            </a:r>
            <a:r>
              <a:rPr lang="es-MX" altLang="en-US" sz="2800"/>
              <a:t>sutiles en brillo</a:t>
            </a:r>
            <a:r>
              <a:rPr lang="es-ES" altLang="en-US" sz="2800"/>
              <a:t>.  </a:t>
            </a:r>
            <a:r>
              <a:rPr lang="es-MX" altLang="en-US" sz="2800"/>
              <a:t>Esto lleva práctica pero es algo que lo ayudará a disfrutar de toda la belleza del cielo nocturno</a:t>
            </a:r>
            <a:r>
              <a:rPr lang="es-ES" altLang="en-US" sz="2800"/>
              <a:t>.</a:t>
            </a:r>
          </a:p>
        </p:txBody>
      </p:sp>
      <p:pic>
        <p:nvPicPr>
          <p:cNvPr id="175108" name="Picture 4">
            <a:extLst>
              <a:ext uri="{FF2B5EF4-FFF2-40B4-BE49-F238E27FC236}">
                <a16:creationId xmlns:a16="http://schemas.microsoft.com/office/drawing/2014/main" id="{A73BF096-FD6D-FB48-9B93-5547D3CC1AB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2287588"/>
            <a:ext cx="4305300" cy="4129087"/>
          </a:xfrm>
        </p:spPr>
      </p:pic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9355695B-47C1-2C4D-BA0D-2D4D90D06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¡Usted es un ganador</a:t>
            </a:r>
            <a:r>
              <a:rPr lang="es-ES" altLang="en-US"/>
              <a:t>!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F3011BFB-49C9-244F-96DC-0D97634AC7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El asistente graficará sus resultados hoy</a:t>
            </a:r>
            <a:r>
              <a:rPr lang="es-ES" altLang="en-US" sz="2800"/>
              <a:t> </a:t>
            </a:r>
            <a:r>
              <a:rPr lang="es-MX" altLang="en-US" sz="2800"/>
              <a:t>juntos con los de otros como Usted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¡Creo que lo ha hecho muy bien!</a:t>
            </a:r>
            <a:endParaRPr lang="es-ES" altLang="en-US" sz="2800"/>
          </a:p>
          <a:p>
            <a:pPr>
              <a:lnSpc>
                <a:spcPct val="90000"/>
              </a:lnSpc>
            </a:pPr>
            <a:r>
              <a:rPr lang="es-MX" altLang="en-US" sz="2800"/>
              <a:t>Ya que esto no es un concurso</a:t>
            </a:r>
            <a:r>
              <a:rPr lang="es-ES" altLang="en-US" sz="2800"/>
              <a:t>, </a:t>
            </a:r>
            <a:r>
              <a:rPr lang="es-MX" altLang="en-US" sz="2800"/>
              <a:t>mire a la curva y vea cómo le fue</a:t>
            </a:r>
            <a:r>
              <a:rPr lang="es-ES" altLang="en-US" sz="2800"/>
              <a:t>.</a:t>
            </a:r>
          </a:p>
        </p:txBody>
      </p:sp>
      <p:graphicFrame>
        <p:nvGraphicFramePr>
          <p:cNvPr id="176132" name="Object 4">
            <a:extLst>
              <a:ext uri="{FF2B5EF4-FFF2-40B4-BE49-F238E27FC236}">
                <a16:creationId xmlns:a16="http://schemas.microsoft.com/office/drawing/2014/main" id="{1D3FA2E8-3EFF-014D-B2FE-FC2AAA33F130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981200"/>
          <a:ext cx="3503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5" name="Clip" r:id="rId3" imgW="18389600" imgH="21590000" progId="MS_ClipArt_Gallery.2">
                  <p:embed/>
                </p:oleObj>
              </mc:Choice>
              <mc:Fallback>
                <p:oleObj name="Clip" r:id="rId3" imgW="18389600" imgH="21590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5036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Text Box 5">
            <a:extLst>
              <a:ext uri="{FF2B5EF4-FFF2-40B4-BE49-F238E27FC236}">
                <a16:creationId xmlns:a16="http://schemas.microsoft.com/office/drawing/2014/main" id="{2C61FA18-33A6-FE48-89D6-A64B95A8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619500"/>
            <a:ext cx="25034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500">
                <a:solidFill>
                  <a:schemeClr val="folHlink"/>
                </a:solidFill>
              </a:rPr>
              <a:t> ¡Aprendí cómo medir </a:t>
            </a:r>
            <a:r>
              <a:rPr lang="es-ES" altLang="en-US" sz="2500">
                <a:solidFill>
                  <a:schemeClr val="bg2"/>
                </a:solidFill>
              </a:rPr>
              <a:t>el brillo de una estrella variable!</a:t>
            </a:r>
            <a:endParaRPr lang="es-ES" altLang="en-US" sz="2800">
              <a:solidFill>
                <a:schemeClr val="folHlink"/>
              </a:solidFill>
            </a:endParaRPr>
          </a:p>
        </p:txBody>
      </p:sp>
      <p:sp>
        <p:nvSpPr>
          <p:cNvPr id="176134" name="Text Box 6">
            <a:extLst>
              <a:ext uri="{FF2B5EF4-FFF2-40B4-BE49-F238E27FC236}">
                <a16:creationId xmlns:a16="http://schemas.microsoft.com/office/drawing/2014/main" id="{832D1177-37FB-C844-A97A-78672DBA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305050"/>
            <a:ext cx="2381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2800">
                <a:solidFill>
                  <a:schemeClr val="bg2"/>
                </a:solidFill>
              </a:rPr>
              <a:t>Sea este día conocido como el día en que...</a:t>
            </a:r>
            <a:endParaRPr lang="es-E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45DE556-A9DD-9F46-B218-959433B83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Entonces, ¿qué aprendió</a:t>
            </a:r>
            <a:r>
              <a:rPr lang="es-ES" altLang="en-US"/>
              <a:t>?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318F458-9489-8F4C-B323-56F008FA21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Usted aprendió cómo encontrar la estrella variable y sus estrellas de comparación usando las</a:t>
            </a:r>
            <a:r>
              <a:rPr lang="es-ES" altLang="en-US" sz="2800"/>
              <a:t> </a:t>
            </a:r>
            <a:r>
              <a:rPr lang="es-MX" altLang="en-US" sz="2800"/>
              <a:t>cartas de </a:t>
            </a:r>
            <a:r>
              <a:rPr lang="es-ES" altLang="en-US" sz="2800"/>
              <a:t>AAVSO </a:t>
            </a:r>
            <a:r>
              <a:rPr lang="es-MX" altLang="en-US" sz="2800"/>
              <a:t>y una técnica llamada </a:t>
            </a:r>
            <a:r>
              <a:rPr lang="es-ES" altLang="en-US" sz="2800" i="1" u="sng"/>
              <a:t>s</a:t>
            </a:r>
            <a:r>
              <a:rPr lang="es-MX" altLang="en-US" sz="2800" i="1" u="sng"/>
              <a:t>altado entre las estrellas</a:t>
            </a:r>
            <a:r>
              <a:rPr lang="es-ES" altLang="en-US" sz="2800" i="1" u="sng"/>
              <a:t>.</a:t>
            </a: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3522A687-E382-BA49-BE23-5B1B1D2FFF5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1739900"/>
            <a:ext cx="3648075" cy="4419600"/>
          </a:xfrm>
        </p:spPr>
      </p:pic>
      <p:sp>
        <p:nvSpPr>
          <p:cNvPr id="177157" name="Oval 5">
            <a:extLst>
              <a:ext uri="{FF2B5EF4-FFF2-40B4-BE49-F238E27FC236}">
                <a16:creationId xmlns:a16="http://schemas.microsoft.com/office/drawing/2014/main" id="{D34B276A-782B-E844-9EA3-9ADBA0C69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698750"/>
            <a:ext cx="412750" cy="2286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Oval 6">
            <a:extLst>
              <a:ext uri="{FF2B5EF4-FFF2-40B4-BE49-F238E27FC236}">
                <a16:creationId xmlns:a16="http://schemas.microsoft.com/office/drawing/2014/main" id="{3E78436F-C180-7046-926A-39941BFD9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3346450"/>
            <a:ext cx="190500" cy="59055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Oval 7">
            <a:extLst>
              <a:ext uri="{FF2B5EF4-FFF2-40B4-BE49-F238E27FC236}">
                <a16:creationId xmlns:a16="http://schemas.microsoft.com/office/drawing/2014/main" id="{0CA06D86-DE8B-114C-B577-1560B1A2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746500"/>
            <a:ext cx="177800" cy="17145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Oval 8">
            <a:extLst>
              <a:ext uri="{FF2B5EF4-FFF2-40B4-BE49-F238E27FC236}">
                <a16:creationId xmlns:a16="http://schemas.microsoft.com/office/drawing/2014/main" id="{F16D025E-0E8D-F747-A0EB-EB1095EC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3835400"/>
            <a:ext cx="203200" cy="177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9A08F8A-8D66-7A45-9A37-E45298AE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Entonces, ¿qué aprendió</a:t>
            </a:r>
            <a:r>
              <a:rPr lang="es-ES" altLang="en-US"/>
              <a:t>?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11E60D5A-5AA0-6344-B85F-8B47E67C16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314700"/>
          </a:xfrm>
        </p:spPr>
        <p:txBody>
          <a:bodyPr/>
          <a:lstStyle/>
          <a:p>
            <a:r>
              <a:rPr lang="es-MX" altLang="en-US" sz="2800"/>
              <a:t>Usted aprendió, entonces, cómo estimar el brillo de una estrella usando una técnica llamada </a:t>
            </a:r>
            <a:r>
              <a:rPr lang="es-ES" altLang="en-US" sz="2800"/>
              <a:t> </a:t>
            </a:r>
            <a:r>
              <a:rPr lang="es-ES" altLang="en-US" sz="2800" i="1" u="sng"/>
              <a:t>interpola</a:t>
            </a:r>
            <a:r>
              <a:rPr lang="es-MX" altLang="en-US" sz="2800" i="1" u="sng"/>
              <a:t>c</a:t>
            </a:r>
            <a:r>
              <a:rPr lang="es-ES" altLang="en-US" sz="2800" i="1" u="sng"/>
              <a:t>i</a:t>
            </a:r>
            <a:r>
              <a:rPr lang="es-MX" altLang="en-US" sz="2800" i="1" u="sng"/>
              <a:t>ó</a:t>
            </a:r>
            <a:r>
              <a:rPr lang="es-ES" altLang="en-US" sz="2800" i="1" u="sng"/>
              <a:t>n </a:t>
            </a:r>
            <a:r>
              <a:rPr lang="es-MX" altLang="en-US" sz="2800" i="1" u="sng"/>
              <a:t>de</a:t>
            </a:r>
            <a:r>
              <a:rPr lang="es-ES" altLang="en-US" sz="2800" i="1" u="sng"/>
              <a:t> magnitudes.</a:t>
            </a:r>
          </a:p>
        </p:txBody>
      </p:sp>
      <p:graphicFrame>
        <p:nvGraphicFramePr>
          <p:cNvPr id="178180" name="Object 4">
            <a:extLst>
              <a:ext uri="{FF2B5EF4-FFF2-40B4-BE49-F238E27FC236}">
                <a16:creationId xmlns:a16="http://schemas.microsoft.com/office/drawing/2014/main" id="{943AC933-F190-8044-AEF7-CA2DAA11CAAC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12963"/>
          <a:ext cx="38100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Clip" r:id="rId3" imgW="31597600" imgH="31940500" progId="MS_ClipArt_Gallery.2">
                  <p:embed/>
                </p:oleObj>
              </mc:Choice>
              <mc:Fallback>
                <p:oleObj name="Clip" r:id="rId3" imgW="31597600" imgH="31940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12963"/>
                        <a:ext cx="3810000" cy="385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1" name="Picture 5">
            <a:extLst>
              <a:ext uri="{FF2B5EF4-FFF2-40B4-BE49-F238E27FC236}">
                <a16:creationId xmlns:a16="http://schemas.microsoft.com/office/drawing/2014/main" id="{64F6D26D-398F-EA4A-AE6D-EBDEEFC0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281613"/>
            <a:ext cx="3505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A3EB90C-87B1-5744-B9D8-46E630A7C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Entonces, ¿qué aprendió</a:t>
            </a:r>
            <a:r>
              <a:rPr lang="es-ES" altLang="en-US"/>
              <a:t>?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636E026-7520-4A49-B901-BE583F3BE4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981200"/>
            <a:ext cx="4152900" cy="4533900"/>
          </a:xfrm>
        </p:spPr>
        <p:txBody>
          <a:bodyPr/>
          <a:lstStyle/>
          <a:p>
            <a:r>
              <a:rPr lang="es-MX" altLang="en-US" sz="2800"/>
              <a:t>Aprendió que sus datos son valiosos aunque Usted esté perfeccionando su técnica porque cada uno da su mejor </a:t>
            </a:r>
            <a:r>
              <a:rPr lang="es-ES" altLang="en-US" sz="2800"/>
              <a:t>estima </a:t>
            </a:r>
            <a:r>
              <a:rPr lang="es-MX" altLang="en-US" sz="2800"/>
              <a:t>y los astrónomos</a:t>
            </a:r>
            <a:r>
              <a:rPr lang="es-ES" altLang="en-US" sz="2800"/>
              <a:t> real</a:t>
            </a:r>
            <a:r>
              <a:rPr lang="es-MX" altLang="en-US" sz="2800"/>
              <a:t>mente</a:t>
            </a:r>
            <a:r>
              <a:rPr lang="es-ES" altLang="en-US" sz="2800"/>
              <a:t> u</a:t>
            </a:r>
            <a:r>
              <a:rPr lang="es-MX" altLang="en-US" sz="2800"/>
              <a:t>san hasta  </a:t>
            </a:r>
            <a:r>
              <a:rPr lang="es-ES" altLang="en-US" sz="2800"/>
              <a:t>d</a:t>
            </a:r>
            <a:r>
              <a:rPr lang="es-MX" altLang="en-US" sz="2800"/>
              <a:t>a</a:t>
            </a:r>
            <a:r>
              <a:rPr lang="es-ES" altLang="en-US" sz="2800"/>
              <a:t>t</a:t>
            </a:r>
            <a:r>
              <a:rPr lang="es-MX" altLang="en-US" sz="2800"/>
              <a:t>os con ruido</a:t>
            </a:r>
            <a:r>
              <a:rPr lang="es-ES" altLang="en-US" sz="2800"/>
              <a:t>.</a:t>
            </a: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2431B266-6A4E-A140-A39F-ADE3DA14E28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08200"/>
            <a:ext cx="4019550" cy="3956050"/>
          </a:xfrm>
        </p:spPr>
      </p:pic>
      <p:sp>
        <p:nvSpPr>
          <p:cNvPr id="179205" name="Rectangle 5">
            <a:extLst>
              <a:ext uri="{FF2B5EF4-FFF2-40B4-BE49-F238E27FC236}">
                <a16:creationId xmlns:a16="http://schemas.microsoft.com/office/drawing/2014/main" id="{680C7EEE-7015-CD47-8B1D-12A4818D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33650"/>
            <a:ext cx="97155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E412BD-5711-074C-A466-0C94B1692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001000" cy="1143000"/>
          </a:xfrm>
        </p:spPr>
        <p:txBody>
          <a:bodyPr/>
          <a:lstStyle/>
          <a:p>
            <a:r>
              <a:rPr lang="es-ES" altLang="en-US"/>
              <a:t>¡La Astronomía necesita datos!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14864DE-7824-1546-88E6-EBC4F53294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El cielo está lleno de cosas maravillosas para ver.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Pero, sólo admirando su belleza</a:t>
            </a:r>
            <a:r>
              <a:rPr lang="es-MX" altLang="en-US" sz="2800"/>
              <a:t> generalmente </a:t>
            </a:r>
            <a:r>
              <a:rPr lang="es-ES" altLang="en-US" sz="2800"/>
              <a:t>no se provee respuestas a los </a:t>
            </a:r>
            <a:r>
              <a:rPr lang="es-MX" altLang="en-US" sz="2800"/>
              <a:t>enigmas</a:t>
            </a:r>
            <a:r>
              <a:rPr lang="es-ES" altLang="en-US" sz="2800"/>
              <a:t> del Universo. 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E08484C3-0E36-3344-AF64-2C6485CF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37275"/>
            <a:ext cx="378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n-US"/>
              <a:t>Telescopio Espacial</a:t>
            </a:r>
            <a:r>
              <a:rPr lang="en-US" altLang="en-US"/>
              <a:t> Hubble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19B05683-B89A-0347-B870-5DD3CF649239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8525" y="1981200"/>
            <a:ext cx="3689350" cy="4114800"/>
          </a:xfrm>
        </p:spPr>
      </p:pic>
    </p:spTree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238A9BF-179A-0C4A-BE09-8769D2F47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¿A dónde voy ahora</a:t>
            </a:r>
            <a:r>
              <a:rPr lang="es-ES" altLang="en-US"/>
              <a:t>?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68A256F5-E047-8442-B684-D8E9ECF3CA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828800"/>
            <a:ext cx="46101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¡La observación de estrellas variables puede ser</a:t>
            </a:r>
            <a:r>
              <a:rPr lang="es-ES" altLang="en-US" sz="2800"/>
              <a:t> re</a:t>
            </a:r>
            <a:r>
              <a:rPr lang="es-MX" altLang="en-US" sz="2800"/>
              <a:t>compesada</a:t>
            </a:r>
            <a:r>
              <a:rPr lang="es-ES" altLang="en-US" sz="2800"/>
              <a:t> </a:t>
            </a:r>
            <a:r>
              <a:rPr lang="es-MX" altLang="en-US" sz="2800"/>
              <a:t>y</a:t>
            </a:r>
            <a:r>
              <a:rPr lang="es-ES" altLang="en-US" sz="2800"/>
              <a:t> </a:t>
            </a:r>
            <a:r>
              <a:rPr lang="es-MX" altLang="en-US" sz="2800"/>
              <a:t>divertida</a:t>
            </a:r>
            <a:r>
              <a:rPr lang="es-ES" altLang="en-US" sz="2800"/>
              <a:t>!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Pregunte a su asistente para mayor </a:t>
            </a:r>
            <a:r>
              <a:rPr lang="es-ES" altLang="en-US" sz="2800"/>
              <a:t>información.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Incluí</a:t>
            </a:r>
            <a:r>
              <a:rPr lang="es-MX" altLang="en-US" sz="2800"/>
              <a:t>da</a:t>
            </a:r>
            <a:r>
              <a:rPr lang="es-ES" altLang="en-US" sz="2800"/>
              <a:t> </a:t>
            </a:r>
            <a:r>
              <a:rPr lang="es-MX" altLang="en-US" sz="2800"/>
              <a:t>e</a:t>
            </a:r>
            <a:r>
              <a:rPr lang="es-ES" altLang="en-US" sz="2800"/>
              <a:t>n </a:t>
            </a:r>
            <a:r>
              <a:rPr lang="es-MX" altLang="en-US" sz="2800"/>
              <a:t>el paquete de </a:t>
            </a:r>
            <a:r>
              <a:rPr lang="es-ES" altLang="en-US" sz="2800"/>
              <a:t> información </a:t>
            </a:r>
            <a:r>
              <a:rPr lang="es-MX" altLang="en-US" sz="2800"/>
              <a:t>hay algunas cartas reales y </a:t>
            </a:r>
            <a:r>
              <a:rPr lang="es-ES" altLang="en-US" sz="2800"/>
              <a:t>pro</a:t>
            </a:r>
            <a:r>
              <a:rPr lang="es-MX" altLang="en-US" sz="2800"/>
              <a:t>ye</a:t>
            </a:r>
            <a:r>
              <a:rPr lang="es-ES" altLang="en-US" sz="2800"/>
              <a:t>c</a:t>
            </a:r>
            <a:r>
              <a:rPr lang="es-MX" altLang="en-US" sz="2800"/>
              <a:t>to</a:t>
            </a:r>
            <a:r>
              <a:rPr lang="es-ES" altLang="en-US" sz="2800"/>
              <a:t>s </a:t>
            </a:r>
            <a:r>
              <a:rPr lang="es-MX" altLang="en-US" sz="2800"/>
              <a:t>que puede realizar ¡comenzando esta misma noche</a:t>
            </a:r>
            <a:r>
              <a:rPr lang="es-ES" altLang="en-US" sz="2800"/>
              <a:t>!</a:t>
            </a:r>
          </a:p>
        </p:txBody>
      </p:sp>
      <p:pic>
        <p:nvPicPr>
          <p:cNvPr id="180228" name="Picture 4">
            <a:extLst>
              <a:ext uri="{FF2B5EF4-FFF2-40B4-BE49-F238E27FC236}">
                <a16:creationId xmlns:a16="http://schemas.microsoft.com/office/drawing/2014/main" id="{A1ACB4C5-3EAD-C040-93BE-46388A8204B9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1981200"/>
            <a:ext cx="3451225" cy="4114800"/>
          </a:xfrm>
        </p:spPr>
      </p:pic>
    </p:spTree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C224A49A-8E2A-A141-90F6-A0DD04CD5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¡Observar estrellas </a:t>
            </a:r>
            <a:r>
              <a:rPr lang="es-ES" altLang="en-US"/>
              <a:t>variable</a:t>
            </a:r>
            <a:r>
              <a:rPr lang="es-MX" altLang="en-US"/>
              <a:t>s</a:t>
            </a:r>
            <a:r>
              <a:rPr lang="es-ES" altLang="en-US"/>
              <a:t> </a:t>
            </a:r>
            <a:r>
              <a:rPr lang="es-MX" altLang="en-US"/>
              <a:t>es</a:t>
            </a:r>
            <a:r>
              <a:rPr lang="es-ES" altLang="en-US"/>
              <a:t> </a:t>
            </a:r>
            <a:r>
              <a:rPr lang="es-MX" altLang="en-US"/>
              <a:t>divertido</a:t>
            </a:r>
            <a:r>
              <a:rPr lang="es-ES" altLang="en-US"/>
              <a:t>!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4167E1FF-7DA0-784A-97FD-B145AAF687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1650"/>
            <a:ext cx="44958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El cielo nocturno cambiante es algo que puede fascinarlo en los próximos años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Usted se puede expandir a nuevas y fascinantes tecnologías de medición</a:t>
            </a:r>
            <a:r>
              <a:rPr lang="es-ES" altLang="en-US" sz="2800"/>
              <a:t> </a:t>
            </a:r>
            <a:r>
              <a:rPr lang="es-MX" altLang="en-US" sz="2800"/>
              <a:t>tal como la fotometría CCD o analizar sus datos o los de otra gente ¡tal como hacen los científicos</a:t>
            </a:r>
            <a:r>
              <a:rPr lang="es-ES" altLang="en-US" sz="2800"/>
              <a:t>!</a:t>
            </a:r>
          </a:p>
        </p:txBody>
      </p:sp>
      <p:pic>
        <p:nvPicPr>
          <p:cNvPr id="181252" name="Picture 4">
            <a:extLst>
              <a:ext uri="{FF2B5EF4-FFF2-40B4-BE49-F238E27FC236}">
                <a16:creationId xmlns:a16="http://schemas.microsoft.com/office/drawing/2014/main" id="{9CE1A1A1-3420-9B4B-9038-EEAF1CB881B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843088"/>
            <a:ext cx="3810000" cy="3781425"/>
          </a:xfrm>
        </p:spPr>
      </p:pic>
      <p:sp>
        <p:nvSpPr>
          <p:cNvPr id="181253" name="Text Box 5">
            <a:extLst>
              <a:ext uri="{FF2B5EF4-FFF2-40B4-BE49-F238E27FC236}">
                <a16:creationId xmlns:a16="http://schemas.microsoft.com/office/drawing/2014/main" id="{D22E0DE7-D429-5D40-840F-C5891773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5851525"/>
            <a:ext cx="4611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sz="2000"/>
              <a:t>Estrellas de comparación alrededor de una nueva estrella variable</a:t>
            </a:r>
          </a:p>
          <a:p>
            <a:pPr algn="ctr"/>
            <a:r>
              <a:rPr lang="es-ES" altLang="en-US" sz="2000"/>
              <a:t>(Foto del Observatorio Naval de EE.UU.)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440364EA-48A7-5E4D-8845-F999E6CE7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Ayude a los astrónomos profesionales</a:t>
            </a:r>
            <a:endParaRPr lang="es-ES" altLang="en-U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68A5EDD-6639-674E-80F2-C9B66F2204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695450"/>
            <a:ext cx="4324350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Los miembros de </a:t>
            </a:r>
            <a:r>
              <a:rPr lang="es-ES" altLang="en-US" sz="2800"/>
              <a:t>AAVSO participa</a:t>
            </a:r>
            <a:r>
              <a:rPr lang="es-MX" altLang="en-US" sz="2800"/>
              <a:t>n</a:t>
            </a:r>
            <a:r>
              <a:rPr lang="es-ES" altLang="en-US" sz="2800"/>
              <a:t> </a:t>
            </a:r>
            <a:r>
              <a:rPr lang="es-MX" altLang="en-US" sz="2800"/>
              <a:t>en las investigaciones de la</a:t>
            </a:r>
            <a:r>
              <a:rPr lang="es-ES" altLang="en-US" sz="2800"/>
              <a:t> NASA </a:t>
            </a:r>
            <a:r>
              <a:rPr lang="es-MX" altLang="en-US" sz="2800"/>
              <a:t>y otros astrónomos profesionales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MX" altLang="en-US" sz="2800"/>
              <a:t>Un día, quizá</a:t>
            </a:r>
            <a:r>
              <a:rPr lang="es-ES" altLang="en-US" sz="2800"/>
              <a:t>, </a:t>
            </a:r>
            <a:r>
              <a:rPr lang="es-MX" altLang="en-US" sz="2800"/>
              <a:t>el Telescopio Espacial </a:t>
            </a:r>
            <a:r>
              <a:rPr lang="es-ES" altLang="en-US" sz="2800"/>
              <a:t>Hubble</a:t>
            </a:r>
            <a:r>
              <a:rPr lang="es-MX" altLang="en-US" sz="2800"/>
              <a:t> puede </a:t>
            </a:r>
            <a:r>
              <a:rPr lang="es-ES" altLang="en-US" sz="2800"/>
              <a:t>m</a:t>
            </a:r>
            <a:r>
              <a:rPr lang="es-MX" altLang="en-US" sz="2800"/>
              <a:t>o</a:t>
            </a:r>
            <a:r>
              <a:rPr lang="es-ES" altLang="en-US" sz="2800"/>
              <a:t>v</a:t>
            </a:r>
            <a:r>
              <a:rPr lang="es-MX" altLang="en-US" sz="2800"/>
              <a:t>erse a observar una estrella ¡gracias a sus observaciones</a:t>
            </a:r>
            <a:r>
              <a:rPr lang="es-ES" altLang="en-US" sz="2800"/>
              <a:t>!</a:t>
            </a:r>
          </a:p>
        </p:txBody>
      </p:sp>
      <p:pic>
        <p:nvPicPr>
          <p:cNvPr id="182276" name="Picture 4">
            <a:extLst>
              <a:ext uri="{FF2B5EF4-FFF2-40B4-BE49-F238E27FC236}">
                <a16:creationId xmlns:a16="http://schemas.microsoft.com/office/drawing/2014/main" id="{8F0A5FE7-9CA2-7E4D-B4A5-6D9FE540E35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981200"/>
            <a:ext cx="3479800" cy="4114800"/>
          </a:xfrm>
        </p:spPr>
      </p:pic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438D6A1-B2DE-ED4F-96C3-B158E2130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s-ES" altLang="en-US"/>
              <a:t>AAVSO </a:t>
            </a:r>
            <a:r>
              <a:rPr lang="es-MX" altLang="en-US"/>
              <a:t>puede ayudarlo a </a:t>
            </a:r>
            <a:r>
              <a:rPr lang="es-ES" altLang="en-US"/>
              <a:t>a</a:t>
            </a:r>
            <a:r>
              <a:rPr lang="es-MX" altLang="en-US"/>
              <a:t>vanzar como un observador de</a:t>
            </a:r>
            <a:r>
              <a:rPr lang="es-ES" altLang="en-US"/>
              <a:t> variable</a:t>
            </a:r>
            <a:r>
              <a:rPr lang="es-MX" altLang="en-US"/>
              <a:t>s</a:t>
            </a:r>
            <a:endParaRPr lang="es-ES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613844E1-4D9D-3D49-8D1D-F51214FA80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altLang="en-US" sz="2800"/>
              <a:t>AAVSO o</a:t>
            </a:r>
            <a:r>
              <a:rPr lang="es-MX" altLang="en-US" sz="2800"/>
              <a:t>frece un</a:t>
            </a:r>
            <a:r>
              <a:rPr lang="es-ES" altLang="en-US" sz="2800"/>
              <a:t>a</a:t>
            </a:r>
            <a:r>
              <a:rPr lang="es-MX" altLang="en-US" sz="2800"/>
              <a:t> cantidad de servicios gratuitos</a:t>
            </a:r>
            <a:r>
              <a:rPr lang="es-ES" altLang="en-US" sz="2800"/>
              <a:t>, </a:t>
            </a:r>
            <a:r>
              <a:rPr lang="es-MX" altLang="en-US" sz="2800"/>
              <a:t>que incluyen ca</a:t>
            </a:r>
            <a:r>
              <a:rPr lang="es-ES" altLang="en-US" sz="2800"/>
              <a:t>r</a:t>
            </a:r>
            <a:r>
              <a:rPr lang="es-MX" altLang="en-US" sz="2800"/>
              <a:t>ta</a:t>
            </a:r>
            <a:r>
              <a:rPr lang="es-ES" altLang="en-US" sz="2800"/>
              <a:t>s, </a:t>
            </a:r>
            <a:r>
              <a:rPr lang="es-MX" altLang="en-US" sz="2800"/>
              <a:t>de su página web:</a:t>
            </a:r>
          </a:p>
          <a:p>
            <a:r>
              <a:rPr lang="es-MX" altLang="en-US" sz="2800"/>
              <a:t>www</a:t>
            </a:r>
            <a:r>
              <a:rPr lang="es-ES" altLang="en-US" sz="2800"/>
              <a:t>.AAVSO.org</a:t>
            </a:r>
          </a:p>
          <a:p>
            <a:r>
              <a:rPr lang="es-MX" altLang="en-US" sz="2800"/>
              <a:t>Asociarse a </a:t>
            </a:r>
            <a:r>
              <a:rPr lang="es-ES" altLang="en-US" sz="2800"/>
              <a:t>AAVSO p</a:t>
            </a:r>
            <a:r>
              <a:rPr lang="es-MX" altLang="en-US" sz="2800"/>
              <a:t>r</a:t>
            </a:r>
            <a:r>
              <a:rPr lang="es-ES" altLang="en-US" sz="2800"/>
              <a:t>o</a:t>
            </a:r>
            <a:r>
              <a:rPr lang="es-MX" altLang="en-US" sz="2800"/>
              <a:t>vee</a:t>
            </a:r>
            <a:r>
              <a:rPr lang="es-ES" altLang="en-US" sz="2800"/>
              <a:t> </a:t>
            </a:r>
            <a:r>
              <a:rPr lang="es-MX" altLang="en-US" sz="2800"/>
              <a:t>una cantidad de otros</a:t>
            </a:r>
            <a:r>
              <a:rPr lang="es-ES" altLang="en-US" sz="2800"/>
              <a:t> b</a:t>
            </a:r>
            <a:r>
              <a:rPr lang="es-MX" altLang="en-US" sz="2800"/>
              <a:t>e</a:t>
            </a:r>
            <a:r>
              <a:rPr lang="es-ES" altLang="en-US" sz="2800"/>
              <a:t>n</a:t>
            </a:r>
            <a:r>
              <a:rPr lang="es-MX" altLang="en-US" sz="2800"/>
              <a:t>e</a:t>
            </a:r>
            <a:r>
              <a:rPr lang="es-ES" altLang="en-US" sz="2800"/>
              <a:t>f</a:t>
            </a:r>
            <a:r>
              <a:rPr lang="es-MX" altLang="en-US" sz="2800"/>
              <a:t>icio</a:t>
            </a:r>
            <a:r>
              <a:rPr lang="es-ES" altLang="en-US" sz="2800"/>
              <a:t>s:</a:t>
            </a:r>
          </a:p>
        </p:txBody>
      </p:sp>
      <p:pic>
        <p:nvPicPr>
          <p:cNvPr id="183300" name="Picture 4">
            <a:extLst>
              <a:ext uri="{FF2B5EF4-FFF2-40B4-BE49-F238E27FC236}">
                <a16:creationId xmlns:a16="http://schemas.microsoft.com/office/drawing/2014/main" id="{3BDFA98A-8B81-7B47-AF93-53CBFF18F89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47888"/>
            <a:ext cx="3810000" cy="3781425"/>
          </a:xfrm>
        </p:spPr>
      </p:pic>
    </p:spTree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088D9C66-8C63-5441-89E7-1ADD963C7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Progama de Tutoría</a:t>
            </a:r>
            <a:endParaRPr lang="es-ES" alt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F5FD6E5E-5D6F-8B42-8DAF-0B7BFE9D4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981200"/>
            <a:ext cx="43053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/>
              <a:t>Uno de los beneficios como miembro </a:t>
            </a:r>
            <a:r>
              <a:rPr lang="es-ES" altLang="en-US" sz="2800"/>
              <a:t>incluye </a:t>
            </a:r>
            <a:r>
              <a:rPr lang="es-MX" altLang="en-US" sz="2800"/>
              <a:t>un programa de turoría</a:t>
            </a:r>
            <a:r>
              <a:rPr lang="es-ES" altLang="en-US" sz="2800"/>
              <a:t>  </a:t>
            </a:r>
            <a:r>
              <a:rPr lang="es-MX" altLang="en-US" sz="2800"/>
              <a:t>que lo relaciona a Usted con un observador de estrellas </a:t>
            </a:r>
            <a:r>
              <a:rPr lang="es-ES" altLang="en-US" sz="2800"/>
              <a:t>variables </a:t>
            </a:r>
            <a:r>
              <a:rPr lang="es-MX" altLang="en-US" sz="2800"/>
              <a:t>experimentado cerca de su área</a:t>
            </a:r>
            <a:r>
              <a:rPr lang="es-ES" altLang="en-US" sz="2800"/>
              <a:t>. </a:t>
            </a:r>
            <a:r>
              <a:rPr lang="es-MX" altLang="en-US" sz="2800"/>
              <a:t>Usted podrá aprender muchísimo en ¡sólo una </a:t>
            </a:r>
            <a:r>
              <a:rPr lang="es-ES" altLang="en-US" sz="2800"/>
              <a:t>n</a:t>
            </a:r>
            <a:r>
              <a:rPr lang="es-MX" altLang="en-US" sz="2800"/>
              <a:t>oche</a:t>
            </a:r>
            <a:r>
              <a:rPr lang="es-ES" altLang="en-US" sz="2800"/>
              <a:t>!</a:t>
            </a:r>
          </a:p>
        </p:txBody>
      </p:sp>
      <p:graphicFrame>
        <p:nvGraphicFramePr>
          <p:cNvPr id="184324" name="Object 4">
            <a:extLst>
              <a:ext uri="{FF2B5EF4-FFF2-40B4-BE49-F238E27FC236}">
                <a16:creationId xmlns:a16="http://schemas.microsoft.com/office/drawing/2014/main" id="{EE6AAEC0-A831-1E49-9C07-58D011664FBF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959100"/>
          <a:ext cx="3810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5" name="Clip" r:id="rId3" imgW="28575000" imgH="16192500" progId="MS_ClipArt_Gallery.2">
                  <p:embed/>
                </p:oleObj>
              </mc:Choice>
              <mc:Fallback>
                <p:oleObj name="Clip" r:id="rId3" imgW="28575000" imgH="16192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9100"/>
                        <a:ext cx="38100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5022DF04-BC50-494B-894A-FCE0354F5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¡</a:t>
            </a:r>
            <a:r>
              <a:rPr lang="es-ES" altLang="en-US"/>
              <a:t>Publica</a:t>
            </a:r>
            <a:r>
              <a:rPr lang="es-MX" altLang="en-US"/>
              <a:t>c</a:t>
            </a:r>
            <a:r>
              <a:rPr lang="es-ES" altLang="en-US"/>
              <a:t>i</a:t>
            </a:r>
            <a:r>
              <a:rPr lang="es-MX" altLang="en-US"/>
              <a:t>o</a:t>
            </a:r>
            <a:r>
              <a:rPr lang="es-ES" altLang="en-US"/>
              <a:t>n</a:t>
            </a:r>
            <a:r>
              <a:rPr lang="es-MX" altLang="en-US"/>
              <a:t>e</a:t>
            </a:r>
            <a:r>
              <a:rPr lang="es-ES" altLang="en-US"/>
              <a:t>s, </a:t>
            </a:r>
            <a:r>
              <a:rPr lang="es-MX" altLang="en-US"/>
              <a:t>reuniones</a:t>
            </a:r>
            <a:r>
              <a:rPr lang="es-ES" altLang="en-US"/>
              <a:t>, </a:t>
            </a:r>
            <a:r>
              <a:rPr lang="es-MX" altLang="en-US"/>
              <a:t>y más</a:t>
            </a:r>
            <a:r>
              <a:rPr lang="es-ES" altLang="en-US"/>
              <a:t>!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F053C4FB-7A28-7944-93C5-9FB42DE12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AAVSO </a:t>
            </a:r>
            <a:r>
              <a:rPr lang="es-MX" altLang="en-US" sz="2800"/>
              <a:t>también ofrece un periódico de noticias</a:t>
            </a:r>
            <a:r>
              <a:rPr lang="es-ES" altLang="en-US" sz="2800"/>
              <a:t>, </a:t>
            </a:r>
            <a:r>
              <a:rPr lang="es-MX" altLang="en-US" sz="2800"/>
              <a:t>reuniones dos veces al año</a:t>
            </a:r>
            <a:r>
              <a:rPr lang="es-ES" altLang="en-US" sz="2800"/>
              <a:t>, </a:t>
            </a:r>
            <a:r>
              <a:rPr lang="es-MX" altLang="en-US" sz="2800"/>
              <a:t>una revits (AAVSO </a:t>
            </a:r>
            <a:r>
              <a:rPr lang="es-ES" altLang="en-US" sz="2800"/>
              <a:t>Journal</a:t>
            </a:r>
            <a:r>
              <a:rPr lang="es-MX" altLang="en-US" sz="2800"/>
              <a:t>)</a:t>
            </a:r>
            <a:r>
              <a:rPr lang="es-ES" altLang="en-US" sz="2800"/>
              <a:t>, </a:t>
            </a:r>
            <a:r>
              <a:rPr lang="es-MX" altLang="en-US" sz="2800"/>
              <a:t>u</a:t>
            </a:r>
            <a:r>
              <a:rPr lang="es-ES" altLang="en-US" sz="2800"/>
              <a:t>n </a:t>
            </a:r>
            <a:r>
              <a:rPr lang="es-MX" altLang="en-US" sz="2800"/>
              <a:t>grupo de discusión en </a:t>
            </a:r>
            <a:r>
              <a:rPr lang="es-ES" altLang="en-US" sz="2800"/>
              <a:t>Internet, </a:t>
            </a:r>
            <a:r>
              <a:rPr lang="es-MX" altLang="en-US" sz="2800"/>
              <a:t>grupos de proyectos e</a:t>
            </a:r>
            <a:r>
              <a:rPr lang="es-ES" altLang="en-US" sz="2800"/>
              <a:t>s</a:t>
            </a:r>
            <a:r>
              <a:rPr lang="es-MX" altLang="en-US" sz="2800"/>
              <a:t>p</a:t>
            </a:r>
            <a:r>
              <a:rPr lang="es-ES" altLang="en-US" sz="2800"/>
              <a:t>e</a:t>
            </a:r>
            <a:r>
              <a:rPr lang="es-MX" altLang="en-US" sz="2800"/>
              <a:t>c</a:t>
            </a:r>
            <a:r>
              <a:rPr lang="es-ES" altLang="en-US" sz="2800"/>
              <a:t>i</a:t>
            </a:r>
            <a:r>
              <a:rPr lang="es-MX" altLang="en-US" sz="2800"/>
              <a:t>a</a:t>
            </a:r>
            <a:r>
              <a:rPr lang="es-ES" altLang="en-US" sz="2800"/>
              <a:t>l</a:t>
            </a:r>
            <a:r>
              <a:rPr lang="es-MX" altLang="en-US" sz="2800"/>
              <a:t>es</a:t>
            </a:r>
            <a:r>
              <a:rPr lang="es-ES" altLang="en-US" sz="2800"/>
              <a:t>, </a:t>
            </a:r>
            <a:r>
              <a:rPr lang="es-MX" altLang="en-US" sz="2800"/>
              <a:t>y muchas otras formas de disfrutar de la</a:t>
            </a:r>
            <a:r>
              <a:rPr lang="es-ES" altLang="en-US" sz="2800"/>
              <a:t> </a:t>
            </a:r>
            <a:r>
              <a:rPr lang="es-MX" altLang="en-US" sz="2800"/>
              <a:t>A</a:t>
            </a:r>
            <a:r>
              <a:rPr lang="es-ES" altLang="en-US" sz="2800"/>
              <a:t>s</a:t>
            </a:r>
            <a:r>
              <a:rPr lang="es-MX" altLang="en-US" sz="2800"/>
              <a:t>t</a:t>
            </a:r>
            <a:r>
              <a:rPr lang="es-ES" altLang="en-US" sz="2800"/>
              <a:t>ro</a:t>
            </a:r>
            <a:r>
              <a:rPr lang="es-MX" altLang="en-US" sz="2800"/>
              <a:t>n</a:t>
            </a:r>
            <a:r>
              <a:rPr lang="es-ES" altLang="en-US" sz="2800"/>
              <a:t>o</a:t>
            </a:r>
            <a:r>
              <a:rPr lang="es-MX" altLang="en-US" sz="2800"/>
              <a:t>mía</a:t>
            </a:r>
            <a:r>
              <a:rPr lang="es-ES" altLang="en-US" sz="2800"/>
              <a:t>.</a:t>
            </a: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468BEA79-ED92-8D4E-9924-360C6BE8335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47888"/>
            <a:ext cx="3810000" cy="3781425"/>
          </a:xfrm>
        </p:spPr>
      </p:pic>
    </p:spTree>
  </p:cSld>
  <p:clrMapOvr>
    <a:masterClrMapping/>
  </p:clrMapOvr>
  <p:transition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B45824F-D62F-DA41-B3BA-A03C4D177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Pregúntele a su asistente</a:t>
            </a:r>
            <a:r>
              <a:rPr lang="es-ES" altLang="en-US"/>
              <a:t>...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D5E29D3-F0C8-F845-860D-20949A2A00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altLang="en-US" sz="2800"/>
              <a:t>Su asistente puede responder a todas sus preguntas acerca de </a:t>
            </a:r>
            <a:r>
              <a:rPr lang="es-ES" altLang="en-US" sz="2800"/>
              <a:t>AAVSO </a:t>
            </a:r>
            <a:r>
              <a:rPr lang="es-MX" altLang="en-US" sz="2800"/>
              <a:t>y de la observación de estrellas variables</a:t>
            </a:r>
            <a:r>
              <a:rPr lang="es-ES" altLang="en-US" sz="2800"/>
              <a:t>.  </a:t>
            </a:r>
          </a:p>
          <a:p>
            <a:r>
              <a:rPr lang="es-MX" altLang="en-US" sz="2800"/>
              <a:t>Por favor, ¡pregunte</a:t>
            </a:r>
            <a:r>
              <a:rPr lang="es-ES" altLang="en-US" sz="2800"/>
              <a:t>!</a:t>
            </a:r>
          </a:p>
        </p:txBody>
      </p:sp>
      <p:graphicFrame>
        <p:nvGraphicFramePr>
          <p:cNvPr id="186372" name="Object 4">
            <a:extLst>
              <a:ext uri="{FF2B5EF4-FFF2-40B4-BE49-F238E27FC236}">
                <a16:creationId xmlns:a16="http://schemas.microsoft.com/office/drawing/2014/main" id="{8DDE6488-5D8B-0D4F-AC5E-B4A8B060ECF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576513"/>
          <a:ext cx="3810000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3" name="Clip" r:id="rId3" imgW="26035000" imgH="19964400" progId="MS_ClipArt_Gallery.2">
                  <p:embed/>
                </p:oleObj>
              </mc:Choice>
              <mc:Fallback>
                <p:oleObj name="Clip" r:id="rId3" imgW="26035000" imgH="19964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76513"/>
                        <a:ext cx="3810000" cy="292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DDEDAF1D-6B29-B34D-832D-5CD588E6E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58100" cy="1276350"/>
          </a:xfrm>
        </p:spPr>
        <p:txBody>
          <a:bodyPr/>
          <a:lstStyle/>
          <a:p>
            <a:r>
              <a:rPr lang="es-MX" altLang="en-US" sz="4000"/>
              <a:t>¡Gracias por aprender cómo estimar el brillo!</a:t>
            </a:r>
            <a:endParaRPr lang="es-ES" altLang="en-US"/>
          </a:p>
        </p:txBody>
      </p:sp>
      <p:pic>
        <p:nvPicPr>
          <p:cNvPr id="187395" name="Picture 3">
            <a:extLst>
              <a:ext uri="{FF2B5EF4-FFF2-40B4-BE49-F238E27FC236}">
                <a16:creationId xmlns:a16="http://schemas.microsoft.com/office/drawing/2014/main" id="{2E802A76-481D-DF48-AAF2-D3F7E462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5"/>
            <a:ext cx="9144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4">
            <a:extLst>
              <a:ext uri="{FF2B5EF4-FFF2-40B4-BE49-F238E27FC236}">
                <a16:creationId xmlns:a16="http://schemas.microsoft.com/office/drawing/2014/main" id="{F4CADF32-3515-E64D-B5D2-32669EE1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10200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3200"/>
              <a:t>¡Esperamos que las estrellas variables le brinden años de placer!</a:t>
            </a:r>
          </a:p>
        </p:txBody>
      </p:sp>
    </p:spTree>
  </p:cSld>
  <p:clrMapOvr>
    <a:masterClrMapping/>
  </p:clrMapOvr>
  <p:transition>
    <p:zo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38BDEDF5-820B-8744-9D39-7AFE681F7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333500"/>
          </a:xfrm>
        </p:spPr>
        <p:txBody>
          <a:bodyPr/>
          <a:lstStyle/>
          <a:p>
            <a:r>
              <a:rPr lang="es-MX" altLang="en-US" sz="3200"/>
              <a:t>Estimando magnitudes estelares</a:t>
            </a:r>
            <a:r>
              <a:rPr lang="es-ES" altLang="en-US" sz="3200"/>
              <a:t>: </a:t>
            </a:r>
            <a:r>
              <a:rPr lang="es-MX" altLang="en-US" sz="3200"/>
              <a:t>Primeros pasos en la astronomía de las estrellas </a:t>
            </a:r>
            <a:r>
              <a:rPr lang="es-ES" altLang="en-US" sz="3200"/>
              <a:t>variables</a:t>
            </a:r>
            <a:r>
              <a:rPr lang="es-ES" altLang="en-US"/>
              <a:t> 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681B1180-DA80-9844-AA26-049E534F8A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9149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noProof="1"/>
              <a:t>Adaptado de </a:t>
            </a:r>
            <a:r>
              <a:rPr lang="en-US" altLang="en-US" sz="2800" u="sng" noProof="1"/>
              <a:t>Hands-On Astrophysics: Variable Stars in Science, Math, and Computer Education </a:t>
            </a:r>
            <a:r>
              <a:rPr lang="en-US" altLang="en-US" sz="2800" noProof="1"/>
              <a:t>by Janet A. Mattei et al, 1997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Presentación en PowerPoint desarrollada por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noProof="1"/>
              <a:t>		Chuck Pullen, AAVSO 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Traducción al español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noProof="1"/>
              <a:t>		Jaime García, AAVSO </a:t>
            </a:r>
          </a:p>
        </p:txBody>
      </p:sp>
      <p:pic>
        <p:nvPicPr>
          <p:cNvPr id="188420" name="Picture 4">
            <a:extLst>
              <a:ext uri="{FF2B5EF4-FFF2-40B4-BE49-F238E27FC236}">
                <a16:creationId xmlns:a16="http://schemas.microsoft.com/office/drawing/2014/main" id="{1F33093D-9C1F-E543-8D00-1966561331E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44725"/>
            <a:ext cx="3810000" cy="3738563"/>
          </a:xfrm>
        </p:spPr>
      </p:pic>
    </p:spTree>
  </p:cSld>
  <p:clrMapOvr>
    <a:masterClrMapping/>
  </p:clrMapOvr>
  <p:transition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2C4D74C-6430-504D-A359-F193381D5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</a:t>
            </a:r>
            <a:r>
              <a:rPr lang="es-MX" altLang="en-US"/>
              <a:t>ré</a:t>
            </a:r>
            <a:r>
              <a:rPr lang="es-ES" altLang="en-US"/>
              <a:t>d</a:t>
            </a:r>
            <a:r>
              <a:rPr lang="es-MX" altLang="en-US"/>
              <a:t>i</a:t>
            </a:r>
            <a:r>
              <a:rPr lang="es-ES" altLang="en-US"/>
              <a:t>t</a:t>
            </a:r>
            <a:r>
              <a:rPr lang="es-MX" altLang="en-US"/>
              <a:t>o</a:t>
            </a:r>
            <a:r>
              <a:rPr lang="es-ES" altLang="en-US"/>
              <a:t>s </a:t>
            </a:r>
            <a:r>
              <a:rPr lang="es-MX" altLang="en-US"/>
              <a:t>y </a:t>
            </a:r>
            <a:r>
              <a:rPr lang="es-ES" altLang="en-US"/>
              <a:t>A</a:t>
            </a:r>
            <a:r>
              <a:rPr lang="es-MX" altLang="en-US"/>
              <a:t>gradecimientos</a:t>
            </a:r>
            <a:endParaRPr lang="es-ES" altLang="en-US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C19B2528-DFF7-7B42-9CE8-7BB50817B1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noProof="1"/>
              <a:t>Janet A. Mattei, Director, AAVSO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Kerriann Malatesta,  Asistente Técnica, AAVSO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Lew Cook, AAVSO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Lance Shaw, AAVSO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Dan Kaiser, AAVSO</a:t>
            </a:r>
          </a:p>
          <a:p>
            <a:pPr>
              <a:lnSpc>
                <a:spcPct val="90000"/>
              </a:lnSpc>
            </a:pPr>
            <a:r>
              <a:rPr lang="en-US" altLang="en-US" sz="2800" noProof="1"/>
              <a:t>Victor, Nancy, y Kyle Jewhurst</a:t>
            </a: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90DD293F-6CCC-F84E-BA1D-D6B87395E0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29050" cy="4552950"/>
          </a:xfrm>
        </p:spPr>
        <p:txBody>
          <a:bodyPr/>
          <a:lstStyle/>
          <a:p>
            <a:r>
              <a:rPr lang="en-US" altLang="en-US" sz="2800" noProof="1"/>
              <a:t>Christine Miller, California State University Sacramento</a:t>
            </a:r>
          </a:p>
          <a:p>
            <a:r>
              <a:rPr lang="en-US" altLang="en-US" sz="2800" noProof="1"/>
              <a:t> Y todos aquellos que ayudaron probando las primeras versiones de esta presentación!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1753641-5E6A-964F-B140-10EC619F3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¡Las teorías de la Astronomía necesitan datos!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DE7E315-ACF8-9D45-AFA1-A0B4FE6AE9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276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Muchos de los descubrimientos que realizan los astrónomos acerca del Universo necesitan mediciones de luz para confirmar o sugerir teorías.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F3FD4CE5-F0A8-DF4D-940C-98D4AD5C633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5" y="1998663"/>
            <a:ext cx="4819650" cy="3984625"/>
          </a:xfrm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13128788-5B9F-4444-8139-FCD7F300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551973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n-US" sz="1600" b="1">
                <a:solidFill>
                  <a:srgbClr val="000000"/>
                </a:solidFill>
              </a:rPr>
              <a:t>(Tiempo)</a:t>
            </a:r>
            <a:endParaRPr lang="es-ES" altLang="en-US" sz="2800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65D1599-541E-F548-9DD0-56CF2A6AA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Los datos son informaciones provenientes de instrumentos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9220B65-90B2-A840-9CE9-958586556B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2800"/>
              <a:t>Hay todo tipo de instrumentos que los astrónomos usan para </a:t>
            </a:r>
            <a:r>
              <a:rPr lang="es-MX" altLang="en-US" sz="2800"/>
              <a:t>realizar </a:t>
            </a:r>
            <a:r>
              <a:rPr lang="es-ES" altLang="en-US" sz="2800"/>
              <a:t>mediciones de brillo de las estrellas.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A esas mediciones se las llama datos </a:t>
            </a:r>
            <a:r>
              <a:rPr lang="es-ES" altLang="en-US" sz="2800" i="1" u="sng"/>
              <a:t>fotométricos</a:t>
            </a:r>
            <a:r>
              <a:rPr lang="es-E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s-ES" altLang="en-US" sz="2800"/>
              <a:t>Fotometría significa </a:t>
            </a:r>
            <a:r>
              <a:rPr lang="es-ES" altLang="en-US" sz="2800" i="1" u="sng"/>
              <a:t>medición de la luz.</a:t>
            </a:r>
            <a:endParaRPr lang="es-ES" altLang="en-US" sz="2800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27D0834A-042E-F14B-980E-B4115583D621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990725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17424400" imgH="18732500" progId="MS_ClipArt_Gallery.2">
                  <p:embed/>
                </p:oleObj>
              </mc:Choice>
              <mc:Fallback>
                <p:oleObj name="Clip" r:id="rId3" imgW="17424400" imgH="187325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90725"/>
                        <a:ext cx="38100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3239</TotalTime>
  <Words>3494</Words>
  <Application>Microsoft Macintosh PowerPoint</Application>
  <PresentationFormat>On-screen Show (4:3)</PresentationFormat>
  <Paragraphs>307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Times New Roman</vt:lpstr>
      <vt:lpstr>Tahoma</vt:lpstr>
      <vt:lpstr>Monotype Sorts</vt:lpstr>
      <vt:lpstr>Whirlpool</vt:lpstr>
      <vt:lpstr>Microsoft Clip Gallery</vt:lpstr>
      <vt:lpstr>Gráfico de Microsoft Graph 2000</vt:lpstr>
      <vt:lpstr>Microsoft Excel Worksheet</vt:lpstr>
      <vt:lpstr>PowerPoint Presentation</vt:lpstr>
      <vt:lpstr>Cómo operar el simulador del telescopio</vt:lpstr>
      <vt:lpstr>En caso de dificultades...</vt:lpstr>
      <vt:lpstr>¡Bienvenido al simulador de telescopio de AAVSO!</vt:lpstr>
      <vt:lpstr>Qué aprenderá</vt:lpstr>
      <vt:lpstr>Qué aprenderá</vt:lpstr>
      <vt:lpstr>¡La Astronomía necesita datos!</vt:lpstr>
      <vt:lpstr>¡Las teorías de la Astronomía necesitan datos!</vt:lpstr>
      <vt:lpstr>Los datos son informaciones provenientes de instrumentos</vt:lpstr>
      <vt:lpstr>Sus ojos son sus instrumentos</vt:lpstr>
      <vt:lpstr>¿Qué es interpolación?</vt:lpstr>
      <vt:lpstr>Interpolación</vt:lpstr>
      <vt:lpstr>Interpolando la magnitud estelar</vt:lpstr>
      <vt:lpstr>Interpolación de magnitudes</vt:lpstr>
      <vt:lpstr>Interpolación de magnitudes</vt:lpstr>
      <vt:lpstr>Interpolación de magnitudes</vt:lpstr>
      <vt:lpstr>Cómo encontrar una estrella  variable</vt:lpstr>
      <vt:lpstr>Cómo encontrar una estrella  variable</vt:lpstr>
      <vt:lpstr>Variable y comparaciones</vt:lpstr>
      <vt:lpstr>Los puntos o comas decimales pueden confundir</vt:lpstr>
      <vt:lpstr>¡Un número grande de magnitud es débil, un punto grande es brillante!</vt:lpstr>
      <vt:lpstr>Haciendo su primera estima</vt:lpstr>
      <vt:lpstr>Haciendo su primera estima</vt:lpstr>
      <vt:lpstr>Haciendo su primera estima</vt:lpstr>
      <vt:lpstr>Haciendo su primera estima</vt:lpstr>
      <vt:lpstr>Haciendo su primera estima</vt:lpstr>
      <vt:lpstr>Haciendo su primera estima</vt:lpstr>
      <vt:lpstr>¡Aquí viene el indicador de gasolina!</vt:lpstr>
      <vt:lpstr>La interpolación es una invitada educada</vt:lpstr>
      <vt:lpstr>Use sus sensaciones</vt:lpstr>
      <vt:lpstr>Haciendo su primera estima</vt:lpstr>
      <vt:lpstr>¿Por qué le decimos </vt:lpstr>
      <vt:lpstr>¡Yo pensaba que los científicos sólo usan números exactos!</vt:lpstr>
      <vt:lpstr>Precisión en datos</vt:lpstr>
      <vt:lpstr>Precisión en  los datos</vt:lpstr>
      <vt:lpstr>Precisión en  los datos</vt:lpstr>
      <vt:lpstr>Precisión en  los datos</vt:lpstr>
      <vt:lpstr>Se necesita cada estima</vt:lpstr>
      <vt:lpstr>No hay estima perfecta</vt:lpstr>
      <vt:lpstr>¿Quiere intentar nuevamente?</vt:lpstr>
      <vt:lpstr>Más práctica</vt:lpstr>
      <vt:lpstr>¿Cómo va?</vt:lpstr>
      <vt:lpstr>W Cygni</vt:lpstr>
      <vt:lpstr>PowerPoint Presentation</vt:lpstr>
      <vt:lpstr>¡Está bromeando!</vt:lpstr>
      <vt:lpstr>Primera estima de W Cyg</vt:lpstr>
      <vt:lpstr>¿Por qué girar la carta?</vt:lpstr>
      <vt:lpstr>¿Por qué girar la carta?</vt:lpstr>
      <vt:lpstr>Encontrando hitos</vt:lpstr>
      <vt:lpstr>PowerPoint Presentation</vt:lpstr>
      <vt:lpstr>Encontrando hitos</vt:lpstr>
      <vt:lpstr>PowerPoint Presentation</vt:lpstr>
      <vt:lpstr>PowerPoint Presentation</vt:lpstr>
      <vt:lpstr>PowerPoint Presentation</vt:lpstr>
      <vt:lpstr>PowerPoint Presentation</vt:lpstr>
      <vt:lpstr>¿Cómo lo hizo?</vt:lpstr>
      <vt:lpstr>PowerPoint Presentation</vt:lpstr>
      <vt:lpstr>PowerPoint Presentation</vt:lpstr>
      <vt:lpstr>PowerPoint Presentation</vt:lpstr>
      <vt:lpstr>¿Cómo lo hizo?</vt:lpstr>
      <vt:lpstr>¿Es ésta su respuesta final…?</vt:lpstr>
      <vt:lpstr>¿Es ésta su respuesta final…?</vt:lpstr>
      <vt:lpstr>¿Es ésta su respuesta final…?</vt:lpstr>
      <vt:lpstr>Si sus estimas fueron diferentes de las de observadores de AAVSO...</vt:lpstr>
      <vt:lpstr>¡Usted le está enseñando a sus ojos a ver un mundo diferente!</vt:lpstr>
      <vt:lpstr>¡Usted es un ganador!</vt:lpstr>
      <vt:lpstr>Entonces, ¿qué aprendió?</vt:lpstr>
      <vt:lpstr>Entonces, ¿qué aprendió?</vt:lpstr>
      <vt:lpstr>Entonces, ¿qué aprendió?</vt:lpstr>
      <vt:lpstr>¿A dónde voy ahora?</vt:lpstr>
      <vt:lpstr>¡Observar estrellas variables es divertido!</vt:lpstr>
      <vt:lpstr>Ayude a los astrónomos profesionales</vt:lpstr>
      <vt:lpstr>AAVSO puede ayudarlo a avanzar como un observador de variables</vt:lpstr>
      <vt:lpstr>Progama de Tutoría</vt:lpstr>
      <vt:lpstr>¡Publicaciones, reuniones, y más!</vt:lpstr>
      <vt:lpstr>Pregúntele a su asistente...</vt:lpstr>
      <vt:lpstr>¡Gracias por aprender cómo estimar el brillo!</vt:lpstr>
      <vt:lpstr>Estimando magnitudes estelares: Primeros pasos en la astronomía de las estrellas variables </vt:lpstr>
      <vt:lpstr>Créditos y Agradecimientos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Nick and Debbi Burnett</dc:creator>
  <cp:lastModifiedBy>Sara Beck</cp:lastModifiedBy>
  <cp:revision>110</cp:revision>
  <dcterms:created xsi:type="dcterms:W3CDTF">2000-02-05T22:37:40Z</dcterms:created>
  <dcterms:modified xsi:type="dcterms:W3CDTF">2022-04-07T14:44:25Z</dcterms:modified>
</cp:coreProperties>
</file>