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56" r:id="rId3"/>
    <p:sldMasterId id="2147483768" r:id="rId4"/>
    <p:sldMasterId id="2147483804" r:id="rId5"/>
    <p:sldMasterId id="2147483816" r:id="rId6"/>
    <p:sldMasterId id="2147483828" r:id="rId7"/>
    <p:sldMasterId id="2147483840" r:id="rId8"/>
  </p:sldMasterIdLst>
  <p:notesMasterIdLst>
    <p:notesMasterId r:id="rId70"/>
  </p:notesMasterIdLst>
  <p:sldIdLst>
    <p:sldId id="258" r:id="rId9"/>
    <p:sldId id="259" r:id="rId10"/>
    <p:sldId id="265" r:id="rId11"/>
    <p:sldId id="261" r:id="rId12"/>
    <p:sldId id="262" r:id="rId13"/>
    <p:sldId id="351" r:id="rId14"/>
    <p:sldId id="263" r:id="rId15"/>
    <p:sldId id="257" r:id="rId16"/>
    <p:sldId id="270" r:id="rId17"/>
    <p:sldId id="307" r:id="rId18"/>
    <p:sldId id="305" r:id="rId19"/>
    <p:sldId id="312" r:id="rId20"/>
    <p:sldId id="313" r:id="rId21"/>
    <p:sldId id="306" r:id="rId22"/>
    <p:sldId id="269" r:id="rId23"/>
    <p:sldId id="271" r:id="rId24"/>
    <p:sldId id="347" r:id="rId25"/>
    <p:sldId id="324" r:id="rId26"/>
    <p:sldId id="348" r:id="rId27"/>
    <p:sldId id="289" r:id="rId28"/>
    <p:sldId id="314" r:id="rId29"/>
    <p:sldId id="316" r:id="rId30"/>
    <p:sldId id="272" r:id="rId31"/>
    <p:sldId id="318" r:id="rId32"/>
    <p:sldId id="353" r:id="rId33"/>
    <p:sldId id="325" r:id="rId34"/>
    <p:sldId id="274" r:id="rId35"/>
    <p:sldId id="279" r:id="rId36"/>
    <p:sldId id="354" r:id="rId37"/>
    <p:sldId id="350" r:id="rId38"/>
    <p:sldId id="323" r:id="rId39"/>
    <p:sldId id="321" r:id="rId40"/>
    <p:sldId id="280" r:id="rId41"/>
    <p:sldId id="281" r:id="rId42"/>
    <p:sldId id="326" r:id="rId43"/>
    <p:sldId id="345" r:id="rId44"/>
    <p:sldId id="340" r:id="rId45"/>
    <p:sldId id="341" r:id="rId46"/>
    <p:sldId id="328" r:id="rId47"/>
    <p:sldId id="356" r:id="rId48"/>
    <p:sldId id="358" r:id="rId49"/>
    <p:sldId id="357" r:id="rId50"/>
    <p:sldId id="283" r:id="rId51"/>
    <p:sldId id="284" r:id="rId52"/>
    <p:sldId id="285" r:id="rId53"/>
    <p:sldId id="334" r:id="rId54"/>
    <p:sldId id="333" r:id="rId55"/>
    <p:sldId id="335" r:id="rId56"/>
    <p:sldId id="329" r:id="rId57"/>
    <p:sldId id="336" r:id="rId58"/>
    <p:sldId id="292" r:id="rId59"/>
    <p:sldId id="337" r:id="rId60"/>
    <p:sldId id="338" r:id="rId61"/>
    <p:sldId id="339" r:id="rId62"/>
    <p:sldId id="342" r:id="rId63"/>
    <p:sldId id="343" r:id="rId64"/>
    <p:sldId id="293" r:id="rId65"/>
    <p:sldId id="297" r:id="rId66"/>
    <p:sldId id="298" r:id="rId67"/>
    <p:sldId id="349" r:id="rId68"/>
    <p:sldId id="34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4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B65D2-1869-46D8-8D65-B9F2D4D4D34F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33545-140A-4988-AA85-1790AFE02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B8736-248D-4374-9581-42EB123F85E7}" type="slidenum">
              <a:rPr lang="en-US"/>
              <a:pPr/>
              <a:t>3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76F55-202B-4AC9-ADEF-83C6DF3C5361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BE6A5-9B65-4101-A1F4-E9D5CA2E6ACE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6499F-E44A-413D-9601-07BE5606CEE7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D0703-C78F-4BC7-AA1D-A07A559C50B1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3C03-C369-4857-AD0E-4AFA0542DC02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1EADB7-EB03-4385-B0A7-91C3422079C9}" type="slidenum">
              <a:rPr lang="en-US">
                <a:solidFill>
                  <a:prstClr val="black"/>
                </a:solidFill>
              </a:rPr>
              <a:pPr eaLnBrk="1" hangingPunct="1"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98B4D-0768-43F3-AE31-8809656C4E32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1EA19-EFA5-448B-A897-7C252A1E6CDE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39B1F-951F-45E4-BC60-863F1A145153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B5038-3815-44ED-976A-461DE9E96D9A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87225-96F8-4ED4-A686-8673F8E40482}" type="slidenum">
              <a:rPr lang="en-US"/>
              <a:pPr/>
              <a:t>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96B45-0E03-4606-86FC-844F97A06479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57D65-FF07-412B-ABFE-AAE57325C65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116D61-38EA-4FD7-89B8-24AE546617F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5F971-AEA0-4B52-8658-9CC81B9C365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57D65-FF07-412B-ABFE-AAE57325C654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59FE6-F8D3-45A4-B685-6C9DFFFFB42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FB818-3354-43B4-B755-00397DAEB627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3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1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9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0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45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0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76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41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5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5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11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22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19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61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460CA-8AE9-4AFB-B5DD-5CC2B8AC1A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1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DF327-CBC0-4E7E-BCE7-3C46EB5D29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0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AD4AA-690C-44DE-98B2-28D9CF9FC0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41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DDD38-A2F2-4302-882F-F6156C2B40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0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622C-89E8-4C0C-92FE-C83D9DDA7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15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4F1B7-506A-4AF6-815D-9FA3CDCEB4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0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3A8F0-5017-4869-9766-88AF1F7B19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1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29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EAA8F-1A72-43A4-B2FC-51F2F1161A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2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3DB0F-82B4-4D2D-8760-FC4385340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66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B7876-9591-4FC2-9864-AD5EDE5D5E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96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2E522-9443-4ABE-B11E-EF8F577E0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5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460CA-8AE9-4AFB-B5DD-5CC2B8AC1A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61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DF327-CBC0-4E7E-BCE7-3C46EB5D29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89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AD4AA-690C-44DE-98B2-28D9CF9FC0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82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DDD38-A2F2-4302-882F-F6156C2B40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50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622C-89E8-4C0C-92FE-C83D9DDA7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60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4F1B7-506A-4AF6-815D-9FA3CDCEB4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9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6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3A8F0-5017-4869-9766-88AF1F7B19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9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EAA8F-1A72-43A4-B2FC-51F2F1161A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86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3DB0F-82B4-4D2D-8760-FC4385340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24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B7876-9591-4FC2-9864-AD5EDE5D5E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39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2E522-9443-4ABE-B11E-EF8F577E0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91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2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18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83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6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71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23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9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81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30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05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FA142-E92A-491A-A347-7F9CFEAD2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03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6707F-DB87-42B1-BAF2-2381B708B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05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9F3ED-22CF-4872-B573-87B11DC15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2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3814-6C31-428D-952D-E4F94D508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8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F3F1F-7B6F-4E80-A665-4E9B3C4AC8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95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84DA-BDEA-4919-89B0-B2118B7E0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66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ED2F1-7CA7-4F3A-A66A-D40B79F0A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7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4EFFC-FBED-4E6B-990B-0F0F43461D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587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89A68-DC80-4D66-8D81-95C037927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9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2990-29A3-4203-913B-DD06A0B9B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6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AEE5-8CBD-4ECB-AF82-95F844A1C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30DD-B8CB-404E-B1AC-E8D5360364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075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EE6F5-6019-468A-8089-14BF960C9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52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18765-4BAB-4FA3-862D-BC9F79DFB0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2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7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10D4-0910-4813-9A4B-6B54F8386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50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29A8D-D17A-457F-9B2D-A2D3822308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56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4ADFD-5D6F-4431-ACA9-8B021527A0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33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8D4D7-4D59-404C-B696-81E79EB7D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69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E846A-0E35-458E-BB4D-E3B56BB5DF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24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25E82-ED92-4A7D-9F40-CBFBB9142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66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12B5C-3271-4932-ACAD-5851F775FA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27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2E48-A915-47FE-B78B-380807786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37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30DD-B8CB-404E-B1AC-E8D5360364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18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EE6F5-6019-468A-8089-14BF960C9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9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36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18765-4BAB-4FA3-862D-BC9F79DFB0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49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10D4-0910-4813-9A4B-6B54F8386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697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29A8D-D17A-457F-9B2D-A2D3822308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25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4ADFD-5D6F-4431-ACA9-8B021527A0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451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8D4D7-4D59-404C-B696-81E79EB7D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99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E846A-0E35-458E-BB4D-E3B56BB5DF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02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25E82-ED92-4A7D-9F40-CBFBB9142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89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12B5C-3271-4932-ACAD-5851F775FA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74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2E48-A915-47FE-B78B-380807786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0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6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49F8A8-7F31-414D-9C7D-DD8BC639DDC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49F8A8-7F31-414D-9C7D-DD8BC639DDC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E79346-8793-4DA4-9363-D38C47E459C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1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C628B-D44E-4947-98BE-F55D95EB08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C628B-D44E-4947-98BE-F55D95EB08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14.jpeg"/><Relationship Id="rId7" Type="http://schemas.openxmlformats.org/officeDocument/2006/relationships/image" Target="../media/image70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10" Type="http://schemas.openxmlformats.org/officeDocument/2006/relationships/image" Target="../media/image73.tiff"/><Relationship Id="rId4" Type="http://schemas.openxmlformats.org/officeDocument/2006/relationships/image" Target="../media/image67.tiff"/><Relationship Id="rId9" Type="http://schemas.openxmlformats.org/officeDocument/2006/relationships/image" Target="../media/image7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gif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inc.org/" TargetMode="Externa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na\Desktop\Phoenix SOSI\Astronomoy 2014 Images\M3_Bmovie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46" y="1752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990600" y="0"/>
            <a:ext cx="6858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     National Science Olympiad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              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Astronomy C Event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2014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 Stellar Evolution and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Variable Stars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Donna\Desktop\Phoenix SOSI\Astronomy 2014 Images\NGC1846-464x5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 r="2208" b="19715"/>
          <a:stretch/>
        </p:blipFill>
        <p:spPr bwMode="auto">
          <a:xfrm>
            <a:off x="4232102" y="1828800"/>
            <a:ext cx="490757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06721" y="239551"/>
            <a:ext cx="3505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Donna\Desktop\Phoenix SOSI\Astronomy 2014 Images\47 tuc a453970b-800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7777" y="1198096"/>
            <a:ext cx="16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Tucanae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8333" y="1198095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NGC 1846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7777" y="255624"/>
            <a:ext cx="6635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Globular Clusters &amp; RR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Lyrae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Variables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-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4982817" y="2995405"/>
            <a:ext cx="1981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ligrapher" pitchFamily="2" charset="0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latin typeface="Calligrapher" pitchFamily="2" charset="0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Mira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Instability Strip</a:t>
            </a:r>
          </a:p>
        </p:txBody>
      </p:sp>
      <p:pic>
        <p:nvPicPr>
          <p:cNvPr id="132100" name="Picture 4" descr="rr_lyr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46" y="3124200"/>
            <a:ext cx="1131993" cy="8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2" name="Picture 6" descr="rcygl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17" y="3631096"/>
            <a:ext cx="1981200" cy="10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ig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7865"/>
            <a:ext cx="1981200" cy="76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8473" y="2136338"/>
            <a:ext cx="2728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Cepheid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Instability Strip 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276600" y="2505670"/>
            <a:ext cx="1295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RR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Lyrae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Instability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 Strip</a:t>
            </a:r>
          </a:p>
        </p:txBody>
      </p:sp>
      <p:sp>
        <p:nvSpPr>
          <p:cNvPr id="3" name="Rectangle 2"/>
          <p:cNvSpPr/>
          <p:nvPr/>
        </p:nvSpPr>
        <p:spPr>
          <a:xfrm>
            <a:off x="3924300" y="1107683"/>
            <a:ext cx="308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Semiregular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Instability Strip </a:t>
            </a:r>
          </a:p>
        </p:txBody>
      </p:sp>
      <p:pic>
        <p:nvPicPr>
          <p:cNvPr id="10" name="Picture 6" descr="Fig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84049"/>
            <a:ext cx="1373098" cy="57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7" name="Picture 5" descr="hrgeneric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4386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480px-HR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81100"/>
            <a:ext cx="4495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02" name="Text Box 10"/>
          <p:cNvSpPr txBox="1">
            <a:spLocks noChangeArrowheads="1"/>
          </p:cNvSpPr>
          <p:nvPr/>
        </p:nvSpPr>
        <p:spPr bwMode="auto">
          <a:xfrm>
            <a:off x="1584325" y="193675"/>
            <a:ext cx="64316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Color Index &amp; Color Magnitude H-R Diagrams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       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UBV Photometric System</a:t>
            </a:r>
          </a:p>
        </p:txBody>
      </p:sp>
    </p:spTree>
    <p:extLst>
      <p:ext uri="{BB962C8B-B14F-4D97-AF65-F5344CB8AC3E}">
        <p14:creationId xmlns:p14="http://schemas.microsoft.com/office/powerpoint/2010/main" val="26104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dist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566" r="1903" b="5991"/>
          <a:stretch>
            <a:fillRect/>
          </a:stretch>
        </p:blipFill>
        <p:spPr bwMode="auto">
          <a:xfrm>
            <a:off x="0" y="1143000"/>
            <a:ext cx="9144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476500" y="22860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Cosmological Distances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547927" y="4447138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Cepheids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7927" y="2854762"/>
            <a:ext cx="1475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Lyrae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ephe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6172200" cy="46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45394" y="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Cepheid &amp; RR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Lyrae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Variable Stars: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Period-Luminosity Relationship and The Distance Modulus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0" y="838200"/>
            <a:ext cx="6477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              M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= m - 5log10 </a:t>
            </a:r>
            <a:r>
              <a:rPr lang="en-US" sz="2400" b="1" u="sng" smtClean="0">
                <a:solidFill>
                  <a:srgbClr val="000000"/>
                </a:solidFill>
                <a:latin typeface="Times New Roman" pitchFamily="18" charset="0"/>
              </a:rPr>
              <a:t>(r)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                                          10</a:t>
            </a:r>
          </a:p>
        </p:txBody>
      </p:sp>
      <p:pic>
        <p:nvPicPr>
          <p:cNvPr id="140296" name="Picture 8" descr="Figure 10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9638"/>
            <a:ext cx="41148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6019800" y="3352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5105400" y="3426768"/>
            <a:ext cx="39437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vsun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-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 = 2.5 log L*/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sun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59" y="4080866"/>
            <a:ext cx="2517541" cy="178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0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74037"/>
            <a:ext cx="7205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Eruptive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variable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onna\Desktop\Phoenix SOSI\Astronomy 2014 Images\t tauri n1555bl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0" y="1013791"/>
            <a:ext cx="7391400" cy="49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49164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Eruptive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V 1637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Ori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onna\Desktop\Phoenix SOSI\Astronomy 2014 Images\V1647O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6054"/>
          <a:stretch/>
        </p:blipFill>
        <p:spPr bwMode="auto">
          <a:xfrm>
            <a:off x="533400" y="1143000"/>
            <a:ext cx="794719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re_l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6285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Stellar Nursery – The Trapezium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http://1.bp.blogspot.com/-ephzPwTwzEo/URKvE1UFhnI/AAAAAAAAVvU/14TGpqsp1oM/s1600/M42-Watermarked-Lubat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/>
          <a:stretch/>
        </p:blipFill>
        <p:spPr bwMode="auto">
          <a:xfrm>
            <a:off x="838200" y="1219200"/>
            <a:ext cx="736303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90wRJyaXuJQ/UMZXmWKUgCI/AAAAAAAAA6g/8UFTH5wu9vY/s1600/M42+Orion+Nebula+%28RGB+++LPS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675"/>
            <a:ext cx="2290970" cy="194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TklOfVj1TVMERvc-ZTBjyQbdAcrw0J-I6dim4CG14Hy7JtUA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70" y="268434"/>
            <a:ext cx="2834464" cy="18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2.gstatic.com/images?q=tbn:ANd9GcTGtAgyiuZNbrTVkRDbzhaJopGgrhM7ZTgtQOY7alp53dAnwI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2286000"/>
            <a:ext cx="24193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STBhJzN8ujHBFps5t22R4mA53k4_EHZ73udugaSX2RtYhTUh6cj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5"/>
          <a:stretch/>
        </p:blipFill>
        <p:spPr bwMode="auto">
          <a:xfrm>
            <a:off x="2965052" y="2304191"/>
            <a:ext cx="2933419" cy="20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2.gstatic.com/images?q=tbn:ANd9GcT49UGSBjLfwLNEJZ3PZciEyZ_4cnuXhNMLd1312mfrcSXhrj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10" y="152401"/>
            <a:ext cx="1953582" cy="20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0.gstatic.com/images?q=tbn:ANd9GcSdqS9jfIUlhqlMv5NuZzkliZDu4ilth7MvZKpOxJJm6LujGYQW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58" y="4466082"/>
            <a:ext cx="2692142" cy="20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1.gstatic.com/images?q=tbn:ANd9GcS9mV_ux-qfXyGKjhnYdX0fzVgE9yrfNm03vv6_tlmy_nyqVSPnR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43" y="2304191"/>
            <a:ext cx="2638056" cy="19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1.gstatic.com/images?q=tbn:ANd9GcTcAktczLBJQIjTR-S5jkMf49oQV-i2sxAU4HZ-VDE5xy5uTklj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318760"/>
            <a:ext cx="19240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2.gstatic.com/images?q=tbn:ANd9GcSEUEZCvmmieugh04B14EQIxpU82AaT272C34rKbi5bOJC7C6E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55" y="4572000"/>
            <a:ext cx="4003012" cy="20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3.gstatic.com/images?q=tbn:ANd9GcS_QvnJY5DNMKYeAv6TU_NciR_SqATzkz2bAlRRwXtnCN2x7PySp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92" y="300326"/>
            <a:ext cx="1855426" cy="183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5"/>
          <p:cNvSpPr txBox="1">
            <a:spLocks noChangeArrowheads="1"/>
          </p:cNvSpPr>
          <p:nvPr/>
        </p:nvSpPr>
        <p:spPr bwMode="auto">
          <a:xfrm>
            <a:off x="177800" y="76200"/>
            <a:ext cx="8554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          Chandra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X-Ray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Public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Outreach Office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     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Donna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Lee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Young,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NSO Astronomy Event Supervisor –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donna@aavso.org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                            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Tad </a:t>
            </a:r>
            <a:r>
              <a:rPr lang="en-US" dirty="0" err="1">
                <a:solidFill>
                  <a:schemeClr val="bg1"/>
                </a:solidFill>
              </a:rPr>
              <a:t>Komacek</a:t>
            </a:r>
            <a:r>
              <a:rPr lang="en-US" dirty="0">
                <a:solidFill>
                  <a:schemeClr val="bg1"/>
                </a:solidFill>
              </a:rPr>
              <a:t> – 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tkomacek@gmail.com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7938"/>
            <a:ext cx="8001000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Eruptive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Eta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Carinae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S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Doradus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(Luminous Blue Variable)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onna\Desktop\Phoenix SOSI\Astronomy 2014 Images\EtaCarSTEPSd7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581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-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 rot="1490895">
            <a:off x="4759325" y="3416578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T-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Tauri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7" descr="ttaul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20882" r="2437" b="5204"/>
          <a:stretch/>
        </p:blipFill>
        <p:spPr bwMode="auto">
          <a:xfrm>
            <a:off x="1663147" y="2743200"/>
            <a:ext cx="2895600" cy="11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easarc.gsfc.nasa.gov/Images/objects/heapow/stars/ec_lc_rx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30" y="1328162"/>
            <a:ext cx="2411922" cy="11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5899" y="1013789"/>
            <a:ext cx="267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Blue Luminous Variables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Fig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280"/>
            <a:ext cx="4800811" cy="548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701" y="152400"/>
            <a:ext cx="315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Eruptive Variables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42900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nature.com/nature/journal/v482/n7385/images/nature10775-f4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09356"/>
            <a:ext cx="4191000" cy="49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293" y="236285"/>
            <a:ext cx="7647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W49B – Type II Supernova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Donna\Desktop\Phoenix SOSI\Astronomy 2014 Images\w49b_16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b="5435"/>
          <a:stretch/>
        </p:blipFill>
        <p:spPr bwMode="auto">
          <a:xfrm>
            <a:off x="990600" y="1295399"/>
            <a:ext cx="7086600" cy="47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onna\Desktop\Chandra\Workshops\2013 Workshops\SOSI Phoenix\Astronomy 2014 Images\w49b_radi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3044" b="20891"/>
          <a:stretch/>
        </p:blipFill>
        <p:spPr bwMode="auto">
          <a:xfrm>
            <a:off x="990600" y="1295397"/>
            <a:ext cx="7113756" cy="47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nna\Desktop\Chandra\Workshops\2013 Workshops\SOSI Phoenix\Astronomy 2014 Images\w49b_i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b="15580"/>
          <a:stretch/>
        </p:blipFill>
        <p:spPr bwMode="auto">
          <a:xfrm>
            <a:off x="1004178" y="1332416"/>
            <a:ext cx="7086600" cy="49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nna\Desktop\Chandra\Workshops\2013 Workshops\SOSI Phoenix\Astronomy 2014 Images\w49b_xra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 b="19598"/>
          <a:stretch/>
        </p:blipFill>
        <p:spPr bwMode="auto">
          <a:xfrm>
            <a:off x="990599" y="1295397"/>
            <a:ext cx="7165277" cy="50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onna\Desktop\Chandra\Workshops\2013 Workshops\SOSI Phoenix\Astronomy 2014 Images\w49b_iron silic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2038"/>
          <a:stretch/>
        </p:blipFill>
        <p:spPr bwMode="auto">
          <a:xfrm>
            <a:off x="990599" y="1332415"/>
            <a:ext cx="7086601" cy="49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onna\Desktop\Chandra\Workshops\2013 Workshops\SOSI Phoenix\Astronomy 2014 Images\w49b_16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7146" r="5530" b="5187"/>
          <a:stretch/>
        </p:blipFill>
        <p:spPr bwMode="auto">
          <a:xfrm>
            <a:off x="762000" y="1332416"/>
            <a:ext cx="7812615" cy="473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0823" y="229752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Vela –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Supernova</a:t>
            </a:r>
          </a:p>
        </p:txBody>
      </p:sp>
      <p:pic>
        <p:nvPicPr>
          <p:cNvPr id="6146" name="Picture 2" descr="C:\Users\Donna\Desktop\Phoenix SOSI\Astronomy 2014 Images\VelaSNRPortion_SH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066800"/>
            <a:ext cx="775942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handra.harvard.edu/photo/2013/vela/vela_optical_x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696025"/>
            <a:ext cx="7759422" cy="60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la_timelapse_blue2_lg_we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" y="980941"/>
            <a:ext cx="6858000" cy="4572000"/>
          </a:xfrm>
          <a:prstGeom prst="rect">
            <a:avLst/>
          </a:prstGeom>
        </p:spPr>
      </p:pic>
      <p:pic>
        <p:nvPicPr>
          <p:cNvPr id="5" name="Picture 2" descr="http://chandra.harvard.edu/photo/2013/vela/vela_i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14706"/>
          <a:stretch/>
        </p:blipFill>
        <p:spPr bwMode="auto">
          <a:xfrm>
            <a:off x="6877318" y="1422664"/>
            <a:ext cx="2266682" cy="41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nna\Desktop\Phoenix SOSI\Astronomy 2014 Images\l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71600"/>
            <a:ext cx="8255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14980"/>
            <a:ext cx="5165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 II Supernova Light Curves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598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Tycho’s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SNR – Type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Supernova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onna\Desktop\Phoenix SOSI\Astronomy 2014 Images\tych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5468754" cy="54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handra.harvard.edu/photo/2011/tycho2/tycho2_shadow_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5749742" cy="57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handra.harvard.edu/photo/2011/tycho2/tycho2_ill_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1" y="858032"/>
            <a:ext cx="75438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9752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G1.9+0.3 –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Supernova</a:t>
            </a:r>
          </a:p>
        </p:txBody>
      </p:sp>
      <p:pic>
        <p:nvPicPr>
          <p:cNvPr id="2050" name="Picture 2" descr="http://chandra.harvard.edu/photo/2008/g19/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3457"/>
            <a:ext cx="9144000" cy="35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handra.harvard.edu/photo/2013/g19/g19_x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3" t="34277" r="35292" b="35025"/>
          <a:stretch/>
        </p:blipFill>
        <p:spPr bwMode="auto">
          <a:xfrm>
            <a:off x="1517374" y="862148"/>
            <a:ext cx="5575852" cy="53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handra.harvard.edu/photo/2013/g19/g19_opt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74" y="327991"/>
            <a:ext cx="620077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handra.harvard.edu/photo/2013/g19/g19_x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74" y="327991"/>
            <a:ext cx="620077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andra.harvard.edu/photo/2013/g19/g19_w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73" y="327991"/>
            <a:ext cx="5575853" cy="58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590000" y="90833"/>
            <a:ext cx="196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 aavso.org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dist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566" r="1903" b="5991"/>
          <a:stretch>
            <a:fillRect/>
          </a:stretch>
        </p:blipFill>
        <p:spPr bwMode="auto">
          <a:xfrm>
            <a:off x="0" y="1143000"/>
            <a:ext cx="9144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476500" y="22860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Cosmological Distances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547927" y="4447138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Cepheids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7927" y="2854762"/>
            <a:ext cx="1475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Lyrae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6824" y="2133600"/>
            <a:ext cx="279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Supernovas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304764"/>
            <a:ext cx="3246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Distance Modulus: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baseline="-25000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= 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19.5  for Type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onna\Desktop\Phoenix SOSI\Astronomy 2014 Images\M101 Type 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/>
          <a:stretch/>
        </p:blipFill>
        <p:spPr bwMode="auto">
          <a:xfrm>
            <a:off x="609600" y="1497496"/>
            <a:ext cx="8043008" cy="47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19448"/>
            <a:ext cx="6579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Light Curve with Multiple Filters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sj.mit.edu/sites/default/files/images/tracker/2007/sn2006gy_light_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1" y="914400"/>
            <a:ext cx="8155378" cy="55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9752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SS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Cygni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Dwarf Nova (U Gem)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Donna\Desktop\Phoenix SOSI\Astronomy 2014 Images\ss cyg rsoph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239000" cy="55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anda.org/articles/aa/full/2003/40/aa4028/img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368928"/>
            <a:ext cx="32956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3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9752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Cataclysmic Variable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Stars: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Pyxidis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Recurrent Nova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images.astronet.ru/pubd/2003/08/15/0001192357/tpyx_hst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 bwMode="auto">
          <a:xfrm>
            <a:off x="609600" y="1447800"/>
            <a:ext cx="730482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66351"/>
            <a:ext cx="3652411" cy="47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An artist's conception of the disk of material surrounding T Pyxidis. (Credit: ESA/NASA &amp; A. Feild STScl/AURA)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8"/>
          <a:stretch/>
        </p:blipFill>
        <p:spPr bwMode="auto">
          <a:xfrm>
            <a:off x="609598" y="838200"/>
            <a:ext cx="8489941" cy="59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-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828800" y="4294977"/>
            <a:ext cx="20242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3509665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SS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Cygni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10" descr="SS Cy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7"/>
          <a:stretch/>
        </p:blipFill>
        <p:spPr bwMode="auto">
          <a:xfrm>
            <a:off x="3124200" y="2629438"/>
            <a:ext cx="2896243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321" y="4294977"/>
            <a:ext cx="1212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T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Pyxidis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76" y="4701526"/>
            <a:ext cx="2312334" cy="75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8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na\Desktop\Chandra\Education\Chandra Variable Stars\New AAVSO curves\RRLYR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41" y="2973841"/>
            <a:ext cx="1777153" cy="13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g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14" y="2973841"/>
            <a:ext cx="3202447" cy="13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0653" y="50822"/>
            <a:ext cx="220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Light Curves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1203" y="578856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Cepheid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5278" y="578856"/>
            <a:ext cx="101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3850" y="2573731"/>
            <a:ext cx="1305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Recurrent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onna\Desktop\Chandra\Education\Chandra Variable Stars\Light Curves\RS Oph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6"/>
          <a:stretch/>
        </p:blipFill>
        <p:spPr bwMode="auto">
          <a:xfrm>
            <a:off x="23192" y="2971800"/>
            <a:ext cx="4015408" cy="13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14446" y="2571690"/>
            <a:ext cx="153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Semiregular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9937" y="469014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Donna\Desktop\Chandra\Education\Chandra Variable Stars\Light Curves\Mira Variabl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" y="5097180"/>
            <a:ext cx="3798858" cy="12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14546" y="2571690"/>
            <a:ext cx="1262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RR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Lyrae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Donna\Desktop\Chandra\Education\Chandra Variable Stars\Light Curves\SN 1987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41" y="978966"/>
            <a:ext cx="1777153" cy="14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65976" y="578855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Supernova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Donna\Desktop\Chandra\Education\Chandra Variable Stars\Light Curves\DELCEP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" y="978965"/>
            <a:ext cx="3634409" cy="14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aulc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18609" r="1939" b="4000"/>
          <a:stretch/>
        </p:blipFill>
        <p:spPr bwMode="auto">
          <a:xfrm>
            <a:off x="3725875" y="978966"/>
            <a:ext cx="3513125" cy="14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Donna\Desktop\Chandra\Education\Chandra Variable Stars\Light Curves\SS Cyg.T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/>
          <a:stretch/>
        </p:blipFill>
        <p:spPr bwMode="auto">
          <a:xfrm>
            <a:off x="3878879" y="5097180"/>
            <a:ext cx="3849512" cy="127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onna\Desktop\Chandra\Education\Chandra Variable Stars\Light Curves\V1500 Cyg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351" y="5090554"/>
            <a:ext cx="1326649" cy="12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81600" y="4713870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Dwarf Nova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399" y="472726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 descr="Xcyg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010" y="1637458"/>
            <a:ext cx="3685089" cy="2115451"/>
          </a:xfrm>
        </p:spPr>
      </p:pic>
      <p:pic>
        <p:nvPicPr>
          <p:cNvPr id="246788" name="Picture 4" descr="Xcyg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810" y="1638420"/>
            <a:ext cx="3680790" cy="2114490"/>
          </a:xfrm>
        </p:spPr>
      </p:pic>
      <p:pic>
        <p:nvPicPr>
          <p:cNvPr id="246789" name="Picture 5" descr="Xcyg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010" y="4265663"/>
            <a:ext cx="3723171" cy="1981200"/>
          </a:xfrm>
        </p:spPr>
      </p:pic>
      <p:pic>
        <p:nvPicPr>
          <p:cNvPr id="246790" name="Picture 6" descr="Xcyg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810" y="4247465"/>
            <a:ext cx="3737113" cy="2000935"/>
          </a:xfrm>
        </p:spPr>
      </p:pic>
      <p:sp>
        <p:nvSpPr>
          <p:cNvPr id="246798" name="Text Box 14"/>
          <p:cNvSpPr txBox="1">
            <a:spLocks noChangeArrowheads="1"/>
          </p:cNvSpPr>
          <p:nvPr/>
        </p:nvSpPr>
        <p:spPr bwMode="auto">
          <a:xfrm>
            <a:off x="434010" y="1238310"/>
            <a:ext cx="3749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Cepheid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light curve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799" name="Text Box 15"/>
          <p:cNvSpPr txBox="1">
            <a:spLocks noChangeArrowheads="1"/>
          </p:cNvSpPr>
          <p:nvPr/>
        </p:nvSpPr>
        <p:spPr bwMode="auto">
          <a:xfrm>
            <a:off x="510211" y="3829110"/>
            <a:ext cx="350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Same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plotted twice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800" name="Text Box 16"/>
          <p:cNvSpPr txBox="1">
            <a:spLocks noChangeArrowheads="1"/>
          </p:cNvSpPr>
          <p:nvPr/>
        </p:nvSpPr>
        <p:spPr bwMode="auto">
          <a:xfrm>
            <a:off x="4472610" y="1238310"/>
            <a:ext cx="4206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Superposition of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periods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801" name="Text Box 17"/>
          <p:cNvSpPr txBox="1">
            <a:spLocks noChangeArrowheads="1"/>
          </p:cNvSpPr>
          <p:nvPr/>
        </p:nvSpPr>
        <p:spPr bwMode="auto">
          <a:xfrm>
            <a:off x="4556747" y="3829110"/>
            <a:ext cx="403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Same data starting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 maxima 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802" name="Text Box 18"/>
          <p:cNvSpPr txBox="1">
            <a:spLocks noChangeArrowheads="1"/>
          </p:cNvSpPr>
          <p:nvPr/>
        </p:nvSpPr>
        <p:spPr bwMode="auto">
          <a:xfrm>
            <a:off x="2910510" y="96071"/>
            <a:ext cx="312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Phase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Diagrams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7847" y="622302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JD today at 1:00 PM – 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2,456,542.041667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 descr="clocks 1&amp;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1"/>
          <a:stretch/>
        </p:blipFill>
        <p:spPr bwMode="auto">
          <a:xfrm>
            <a:off x="152400" y="14097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5" name="Picture 5" descr="cloc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097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6" name="Picture 6" descr="clock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819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7" name="Picture 7" descr="clock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57" y="1429579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8" name="Picture 8" descr="clock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58" y="3962400"/>
            <a:ext cx="3048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984278" y="1946689"/>
            <a:ext cx="1755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Perfectly Periodic</a:t>
            </a:r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972433" y="2643809"/>
            <a:ext cx="190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Correct Epoch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Correct Period</a:t>
            </a:r>
          </a:p>
        </p:txBody>
      </p:sp>
      <p:sp>
        <p:nvSpPr>
          <p:cNvPr id="250892" name="Rectangle 12"/>
          <p:cNvSpPr>
            <a:spLocks noChangeArrowheads="1"/>
          </p:cNvSpPr>
          <p:nvPr/>
        </p:nvSpPr>
        <p:spPr bwMode="auto">
          <a:xfrm>
            <a:off x="304800" y="6248400"/>
            <a:ext cx="883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** The slope of each line is the difference between its period and the estimated period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50893" name="Rectangle 13"/>
          <p:cNvSpPr>
            <a:spLocks noChangeArrowheads="1"/>
          </p:cNvSpPr>
          <p:nvPr/>
        </p:nvSpPr>
        <p:spPr bwMode="auto">
          <a:xfrm>
            <a:off x="3810000" y="1752600"/>
            <a:ext cx="1755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Perfectly Periodic</a:t>
            </a:r>
          </a:p>
        </p:txBody>
      </p:sp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3810000" y="2037450"/>
            <a:ext cx="1474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Correct Epoch</a:t>
            </a:r>
          </a:p>
        </p:txBody>
      </p:sp>
      <p:sp>
        <p:nvSpPr>
          <p:cNvPr id="250895" name="Rectangle 15"/>
          <p:cNvSpPr>
            <a:spLocks noChangeArrowheads="1"/>
          </p:cNvSpPr>
          <p:nvPr/>
        </p:nvSpPr>
        <p:spPr bwMode="auto">
          <a:xfrm>
            <a:off x="4191617" y="2572579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Wrong Period</a:t>
            </a:r>
          </a:p>
          <a:p>
            <a:pPr eaLnBrk="0" hangingPunct="0">
              <a:spcBef>
                <a:spcPct val="50000"/>
              </a:spcBef>
            </a:pPr>
            <a:endParaRPr lang="en-US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50896" name="Rectangle 16"/>
          <p:cNvSpPr>
            <a:spLocks noChangeArrowheads="1"/>
          </p:cNvSpPr>
          <p:nvPr/>
        </p:nvSpPr>
        <p:spPr bwMode="auto">
          <a:xfrm>
            <a:off x="3730334" y="2895600"/>
            <a:ext cx="2427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**True Period longer</a:t>
            </a:r>
          </a:p>
        </p:txBody>
      </p:sp>
      <p:sp>
        <p:nvSpPr>
          <p:cNvPr id="250897" name="Rectangle 17"/>
          <p:cNvSpPr>
            <a:spLocks noChangeArrowheads="1"/>
          </p:cNvSpPr>
          <p:nvPr/>
        </p:nvSpPr>
        <p:spPr bwMode="auto">
          <a:xfrm>
            <a:off x="6934200" y="1752600"/>
            <a:ext cx="1755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Perfectly Periodic</a:t>
            </a:r>
          </a:p>
        </p:txBody>
      </p:sp>
      <p:sp>
        <p:nvSpPr>
          <p:cNvPr id="250898" name="Rectangle 18"/>
          <p:cNvSpPr>
            <a:spLocks noChangeArrowheads="1"/>
          </p:cNvSpPr>
          <p:nvPr/>
        </p:nvSpPr>
        <p:spPr bwMode="auto">
          <a:xfrm>
            <a:off x="6934200" y="2057400"/>
            <a:ext cx="174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Change in Period</a:t>
            </a:r>
          </a:p>
        </p:txBody>
      </p:sp>
      <p:sp>
        <p:nvSpPr>
          <p:cNvPr id="250899" name="Rectangle 19"/>
          <p:cNvSpPr>
            <a:spLocks noChangeArrowheads="1"/>
          </p:cNvSpPr>
          <p:nvPr/>
        </p:nvSpPr>
        <p:spPr bwMode="auto">
          <a:xfrm>
            <a:off x="6862211" y="2694817"/>
            <a:ext cx="23447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**True Period Shorter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then 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Lengthens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900" name="Rectangle 20"/>
          <p:cNvSpPr>
            <a:spLocks noChangeArrowheads="1"/>
          </p:cNvSpPr>
          <p:nvPr/>
        </p:nvSpPr>
        <p:spPr bwMode="auto">
          <a:xfrm>
            <a:off x="762000" y="4267200"/>
            <a:ext cx="1755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Perfectly Periodic</a:t>
            </a:r>
          </a:p>
        </p:txBody>
      </p:sp>
      <p:sp>
        <p:nvSpPr>
          <p:cNvPr id="250901" name="Rectangle 21"/>
          <p:cNvSpPr>
            <a:spLocks noChangeArrowheads="1"/>
          </p:cNvSpPr>
          <p:nvPr/>
        </p:nvSpPr>
        <p:spPr bwMode="auto">
          <a:xfrm>
            <a:off x="838200" y="5029200"/>
            <a:ext cx="2052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Correct Period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Wrong Epoch</a:t>
            </a:r>
          </a:p>
        </p:txBody>
      </p:sp>
      <p:sp>
        <p:nvSpPr>
          <p:cNvPr id="250902" name="Rectangle 22"/>
          <p:cNvSpPr>
            <a:spLocks noChangeArrowheads="1"/>
          </p:cNvSpPr>
          <p:nvPr/>
        </p:nvSpPr>
        <p:spPr bwMode="auto">
          <a:xfrm>
            <a:off x="3810000" y="4267200"/>
            <a:ext cx="9156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Periodic</a:t>
            </a:r>
          </a:p>
        </p:txBody>
      </p:sp>
      <p:sp>
        <p:nvSpPr>
          <p:cNvPr id="250903" name="Rectangle 23"/>
          <p:cNvSpPr>
            <a:spLocks noChangeArrowheads="1"/>
          </p:cNvSpPr>
          <p:nvPr/>
        </p:nvSpPr>
        <p:spPr bwMode="auto">
          <a:xfrm>
            <a:off x="3886817" y="4824829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 Unchanged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Epoch has Changed</a:t>
            </a:r>
          </a:p>
        </p:txBody>
      </p:sp>
      <p:sp>
        <p:nvSpPr>
          <p:cNvPr id="250904" name="Rectangle 24"/>
          <p:cNvSpPr>
            <a:spLocks noChangeArrowheads="1"/>
          </p:cNvSpPr>
          <p:nvPr/>
        </p:nvSpPr>
        <p:spPr bwMode="auto">
          <a:xfrm>
            <a:off x="6782639" y="4267200"/>
            <a:ext cx="22472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 Perfectly Periodic</a:t>
            </a:r>
          </a:p>
        </p:txBody>
      </p:sp>
      <p:sp>
        <p:nvSpPr>
          <p:cNvPr id="250905" name="Rectangle 25"/>
          <p:cNvSpPr>
            <a:spLocks noChangeArrowheads="1"/>
          </p:cNvSpPr>
          <p:nvPr/>
        </p:nvSpPr>
        <p:spPr bwMode="auto">
          <a:xfrm>
            <a:off x="7340205" y="5160135"/>
            <a:ext cx="168965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 Period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Each Day</a:t>
            </a:r>
          </a:p>
        </p:txBody>
      </p:sp>
      <p:sp>
        <p:nvSpPr>
          <p:cNvPr id="250906" name="Text Box 26"/>
          <p:cNvSpPr txBox="1">
            <a:spLocks noChangeArrowheads="1"/>
          </p:cNvSpPr>
          <p:nvPr/>
        </p:nvSpPr>
        <p:spPr bwMode="auto">
          <a:xfrm>
            <a:off x="3048000" y="261610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C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Diagrams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4" descr="clocks 1&amp;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7"/>
          <a:stretch/>
        </p:blipFill>
        <p:spPr bwMode="auto">
          <a:xfrm>
            <a:off x="152400" y="3962400"/>
            <a:ext cx="2819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0498" y="4421088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Perfectly Periodic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172" y="5073203"/>
            <a:ext cx="1498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Correct Period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1518" y="5284992"/>
            <a:ext cx="1401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Wrong Epoch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2" y="3733800"/>
            <a:ext cx="360506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Donna\Desktop\Phoenix SOSI\Astronomy 2014 Images\I08-14-varia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1" y="775241"/>
            <a:ext cx="3624946" cy="29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6131" y="-18535"/>
            <a:ext cx="5881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MISLEADING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H-R Diagrams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131" y="2006350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6901" y="3929251"/>
            <a:ext cx="9252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00" y="795118"/>
            <a:ext cx="4304784" cy="59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07869" y="1828800"/>
            <a:ext cx="9252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9400" y="1139646"/>
            <a:ext cx="9252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452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0" y="666036"/>
            <a:ext cx="88392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ASTRONOMY, Division C</a:t>
            </a: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Students will demonstrate an understanding of the basic concepts of mathematics and physics relating to stellar evolution 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variable stars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A TEAM OF UP TO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2					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APPROXIMATE </a:t>
            </a:r>
          </a:p>
          <a:p>
            <a:pPr>
              <a:tabLst>
                <a:tab pos="514350" algn="l"/>
              </a:tabLs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TIME: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50 minutes</a:t>
            </a: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THE COMPETITION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Each team is permitted to bring two laptops, or two 3-ring binders, or one laptop computer and one 3-ring binder (any size) containing information in any form from any source. The materials must be 3-hole punched and inserted into the rings (notebook sleeves are allowable). Each team member is permitted to bring a programmable calculator. No Internet access is allowed.</a:t>
            </a:r>
          </a:p>
          <a:p>
            <a:pPr>
              <a:tabLst>
                <a:tab pos="51435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56263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X-Ray Binary: GRS 1915+105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RS 1915+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77" y="914400"/>
            <a:ext cx="5237923" cy="52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1915_EKG_lg_we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971800"/>
            <a:ext cx="4770785" cy="31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na\Desktop\Chandra\Workshops\2013 Workshops\SOSI Phoenix\Astronomy 2014 Images\GRS1915+105_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5" y="457200"/>
            <a:ext cx="8808353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andra.harvard.edu/photo/2011/g1915/g1915_2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6588"/>
            <a:ext cx="9051235" cy="29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andra.harvard.edu/photo/2011/g1915/g1915_lcu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5" y="3036878"/>
            <a:ext cx="4757530" cy="35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handra.harvard.edu/photo/2011/g1915/g1915_4p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8788"/>
            <a:ext cx="4373453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0966" y="229752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Binary System: J0806.3+1527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chandra.harvard.edu/photo/2005/j0806/j0806_2pa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" y="1447800"/>
            <a:ext cx="9016488" cy="42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2700" y="22538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Planetary Nebula –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Abell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30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chandra.harvard.edu/photo/2012/a30/a30_wi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 b="5412"/>
          <a:stretch/>
        </p:blipFill>
        <p:spPr bwMode="auto">
          <a:xfrm>
            <a:off x="1066800" y="838200"/>
            <a:ext cx="7010400" cy="57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5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35802"/>
            <a:ext cx="8285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Planetary Nebula – NGC 3132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Eight-Burst or Southern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Ring Nebula)</a:t>
            </a:r>
          </a:p>
        </p:txBody>
      </p:sp>
      <p:pic>
        <p:nvPicPr>
          <p:cNvPr id="14338" name="Picture 2" descr="http://apod.nasa.gov/apod/image/0309/ngc3132_hst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779" r="7631" b="14068"/>
          <a:stretch/>
        </p:blipFill>
        <p:spPr bwMode="auto">
          <a:xfrm>
            <a:off x="761573" y="1295400"/>
            <a:ext cx="7316053" cy="53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I08-01-HR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nna\Desktop\Phoenix SOSI\Astronomy 2014 Images\starev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626165"/>
            <a:ext cx="8229602" cy="60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4580" y="0"/>
            <a:ext cx="6194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Planetary Nebula H-R Diagram Tracks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4264967"/>
            <a:ext cx="339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Fusion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Burning!!!!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6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Donna\Desktop\Phoenix SOSI\Astronomy 2014 Images\Sun-evolution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0" y="576470"/>
            <a:ext cx="9113888" cy="60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KU8WyZHBXAU/UCbEX4tCpTI/AAAAAAAAAQ8/9w_MX4QfBE4/s1600/i-1082bf626317d76869fca25f69b201d7-night_sky-9030_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5055" r="12543" b="4188"/>
          <a:stretch/>
        </p:blipFill>
        <p:spPr bwMode="auto">
          <a:xfrm>
            <a:off x="19876" y="0"/>
            <a:ext cx="9124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onna\Desktop\MY DOCS\animations\north_star_shine_hg_cl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69" y="345177"/>
            <a:ext cx="1441531" cy="144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372" y="1176665"/>
            <a:ext cx="7098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Twinkle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twinkle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little star, how I wonder……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9116" y="1981200"/>
            <a:ext cx="632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…where on the H-R diagram you are….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0" y="34022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b="1" dirty="0">
                <a:latin typeface="Times New Roman" pitchFamily="18" charset="0"/>
              </a:rPr>
              <a:t>Using information which may include Hertzsprung-Russell diagrams, spectra, light curves, motions, cosmological distance equations and relationships, stellar magnitudes and classification, multi-wavelength images (X-ray, UV, optical, IR, radio), charts, graphs, animations and DS9 imaging analysis software, participants will be asked to </a:t>
            </a:r>
            <a:r>
              <a:rPr lang="en-US" b="1" dirty="0" smtClean="0">
                <a:latin typeface="Times New Roman" pitchFamily="18" charset="0"/>
              </a:rPr>
              <a:t>answer questions relating to:</a:t>
            </a:r>
            <a:endParaRPr lang="en-US" sz="800" b="1" dirty="0">
              <a:latin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b="1" dirty="0" smtClean="0">
                <a:latin typeface="Times New Roman" pitchFamily="18" charset="0"/>
              </a:rPr>
              <a:t>a.</a:t>
            </a:r>
          </a:p>
          <a:p>
            <a:pPr>
              <a:tabLst>
                <a:tab pos="514350" algn="l"/>
              </a:tabLst>
            </a:pPr>
            <a:r>
              <a:rPr lang="en-US" b="1" dirty="0" smtClean="0">
                <a:latin typeface="Times New Roman" pitchFamily="18" charset="0"/>
              </a:rPr>
              <a:t>The processes and stages of stellar evolution, with an emphasis on the following: </a:t>
            </a:r>
          </a:p>
          <a:p>
            <a:pPr>
              <a:tabLst>
                <a:tab pos="514350" algn="l"/>
              </a:tabLst>
            </a:pPr>
            <a:r>
              <a:rPr lang="en-US" b="1" dirty="0" err="1" smtClean="0">
                <a:latin typeface="Times New Roman" pitchFamily="18" charset="0"/>
              </a:rPr>
              <a:t>protostars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T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Tauri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variables</a:t>
            </a:r>
            <a:r>
              <a:rPr lang="en-US" b="1" dirty="0">
                <a:latin typeface="Times New Roman" pitchFamily="18" charset="0"/>
              </a:rPr>
              <a:t>,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Cepheid variables, </a:t>
            </a:r>
            <a:r>
              <a:rPr lang="en-US" b="1" dirty="0" err="1" smtClean="0">
                <a:latin typeface="Times New Roman" pitchFamily="18" charset="0"/>
              </a:rPr>
              <a:t>semiregular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variables, red </a:t>
            </a:r>
            <a:r>
              <a:rPr lang="en-US" b="1" dirty="0" err="1">
                <a:latin typeface="Times New Roman" pitchFamily="18" charset="0"/>
              </a:rPr>
              <a:t>supergiants</a:t>
            </a:r>
            <a:r>
              <a:rPr lang="en-US" b="1" dirty="0">
                <a:latin typeface="Times New Roman" pitchFamily="18" charset="0"/>
              </a:rPr>
              <a:t>,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Mira variables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RR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Lyrae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variables</a:t>
            </a:r>
            <a:r>
              <a:rPr lang="en-US" b="1" dirty="0" smtClean="0">
                <a:latin typeface="Times New Roman" pitchFamily="18" charset="0"/>
              </a:rPr>
              <a:t>, neutron stars, </a:t>
            </a:r>
            <a:r>
              <a:rPr lang="en-US" b="1" dirty="0" err="1" smtClean="0">
                <a:latin typeface="Times New Roman" pitchFamily="18" charset="0"/>
              </a:rPr>
              <a:t>magnetars</a:t>
            </a:r>
            <a:r>
              <a:rPr lang="en-US" b="1" dirty="0" smtClean="0">
                <a:latin typeface="Times New Roman" pitchFamily="18" charset="0"/>
              </a:rPr>
              <a:t>, pulsars, X-ray binaries,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dwarf &amp; recurrent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novas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Doradus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variables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Type </a:t>
            </a:r>
            <a:r>
              <a:rPr lang="en-US" b="1" dirty="0">
                <a:latin typeface="Times New Roman" pitchFamily="18" charset="0"/>
              </a:rPr>
              <a:t>II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&amp; Type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supernovas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34817" y="270474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b.</a:t>
            </a:r>
          </a:p>
          <a:p>
            <a:r>
              <a:rPr lang="en-US" b="1" dirty="0" smtClean="0">
                <a:latin typeface="Times New Roman" pitchFamily="18" charset="0"/>
              </a:rPr>
              <a:t>Use </a:t>
            </a:r>
            <a:r>
              <a:rPr lang="en-US" b="1" dirty="0" err="1" smtClean="0">
                <a:latin typeface="Times New Roman" pitchFamily="18" charset="0"/>
              </a:rPr>
              <a:t>Kepler’s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laws, rotation and circular motion to determine answers relating to the orbital motions of binary and multiple star systems; use parallax, spectroscopic parallax, and the distance modulus to calculate distances to </a:t>
            </a:r>
            <a:r>
              <a:rPr lang="en-US" b="1" dirty="0" smtClean="0">
                <a:latin typeface="Times New Roman" pitchFamily="18" charset="0"/>
              </a:rPr>
              <a:t>Cepheid,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RR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Lyraes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&amp; Type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supernovas</a:t>
            </a:r>
            <a:r>
              <a:rPr lang="en-US" b="1" dirty="0" smtClean="0">
                <a:latin typeface="Times New Roman" pitchFamily="18" charset="0"/>
              </a:rPr>
              <a:t>.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3811811"/>
            <a:ext cx="91124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c.</a:t>
            </a:r>
          </a:p>
          <a:p>
            <a:r>
              <a:rPr lang="en-US" b="1" dirty="0" smtClean="0">
                <a:latin typeface="Times New Roman" pitchFamily="18" charset="0"/>
              </a:rPr>
              <a:t>Students </a:t>
            </a:r>
            <a:r>
              <a:rPr lang="en-US" b="1" dirty="0">
                <a:latin typeface="Times New Roman" pitchFamily="18" charset="0"/>
              </a:rPr>
              <a:t>should be knowledgeable about the properties and characteristics of the stages of </a:t>
            </a:r>
            <a:endParaRPr lang="en-US" b="1" dirty="0" smtClean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stellar evolution </a:t>
            </a:r>
            <a:r>
              <a:rPr lang="en-US" b="1" dirty="0">
                <a:latin typeface="Times New Roman" pitchFamily="18" charset="0"/>
              </a:rPr>
              <a:t>listed above, including  spectral features and chemical composition, </a:t>
            </a:r>
            <a:endParaRPr lang="en-US" b="1" dirty="0" smtClean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luminosity</a:t>
            </a:r>
            <a:r>
              <a:rPr lang="en-US" b="1" dirty="0">
                <a:latin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</a:rPr>
              <a:t>blackbody </a:t>
            </a:r>
            <a:r>
              <a:rPr lang="en-US" b="1" dirty="0">
                <a:latin typeface="Times New Roman" pitchFamily="18" charset="0"/>
              </a:rPr>
              <a:t>radiation, color index (B-V), and </a:t>
            </a:r>
            <a:r>
              <a:rPr lang="en-US" b="1" u="sng" dirty="0">
                <a:latin typeface="Times New Roman" pitchFamily="18" charset="0"/>
              </a:rPr>
              <a:t>H-R diagram transitions</a:t>
            </a:r>
            <a:r>
              <a:rPr 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0" y="5010329"/>
            <a:ext cx="905882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d.</a:t>
            </a:r>
          </a:p>
          <a:p>
            <a:r>
              <a:rPr lang="en-US" b="1" dirty="0" smtClean="0">
                <a:latin typeface="Times New Roman" pitchFamily="18" charset="0"/>
              </a:rPr>
              <a:t>Students </a:t>
            </a:r>
            <a:r>
              <a:rPr lang="en-US" b="1" dirty="0">
                <a:latin typeface="Times New Roman" pitchFamily="18" charset="0"/>
              </a:rPr>
              <a:t>will be asked to identify, know the location, be knowledgeable about, </a:t>
            </a:r>
            <a:r>
              <a:rPr lang="en-US" b="1" dirty="0" smtClean="0">
                <a:latin typeface="Times New Roman" pitchFamily="18" charset="0"/>
              </a:rPr>
              <a:t>and/or</a:t>
            </a:r>
          </a:p>
          <a:p>
            <a:r>
              <a:rPr lang="en-US" b="1" dirty="0" smtClean="0">
                <a:latin typeface="Times New Roman" pitchFamily="18" charset="0"/>
              </a:rPr>
              <a:t>answer questions </a:t>
            </a:r>
            <a:r>
              <a:rPr lang="en-US" b="1" dirty="0">
                <a:latin typeface="Times New Roman" pitchFamily="18" charset="0"/>
              </a:rPr>
              <a:t>relating to the three content areas outlined above for the following </a:t>
            </a:r>
            <a:endParaRPr lang="en-US" b="1" dirty="0" smtClean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Objects</a:t>
            </a:r>
            <a:r>
              <a:rPr lang="en-US" b="1" dirty="0">
                <a:latin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Mira, W49B,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Tycho’s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SNR, Vela SNR, G1.9+0.3, Eta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Carinae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SS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Cygni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T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Tauri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GRS 1915+105,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Tucanae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The Trapezium, T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Pyxidis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Abell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30, RX J0806.3+1527,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V1647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V1, NGC 1846, NGC 3132</a:t>
            </a:r>
            <a:endParaRPr lang="el-G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tellar_fate_type1a_label_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924800" cy="59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8956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Blackbody Radiation</a:t>
            </a:r>
          </a:p>
        </p:txBody>
      </p:sp>
    </p:spTree>
    <p:extLst>
      <p:ext uri="{BB962C8B-B14F-4D97-AF65-F5344CB8AC3E}">
        <p14:creationId xmlns:p14="http://schemas.microsoft.com/office/powerpoint/2010/main" val="33106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2.arnes.si/~gljsentvid10/spe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91" y="304800"/>
            <a:ext cx="56769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as.sdss.org/dr7/common/proj/basic/spectraltypes/images/blackbod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6" y="1153353"/>
            <a:ext cx="5271769" cy="22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patlah.ru/etm/etm-01/teh%20reklama/elektro-reklama/lazer_shoy/l-shoy02-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7" y="3429000"/>
            <a:ext cx="5165882" cy="30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stro.virginia.edu/class/oconnell/astr130/im/Arcturus-spectrum-NO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15" y="1371600"/>
            <a:ext cx="36099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MTEBUUERMRFBUXFRQUGBQWFRQSFRcVFBQXGRgVFRUYHCggGBolHBcXITEtJSkrLi4uFyAzODMsNygtLiwBCgoKDg0OGhAQGy0kICUtLCwsLC0sLywwLywvLDYsLCwsLCwsLC4tLC4vLCwsLywsLCwsLC8sLCwsLC0sLCwsLP/AABEIAJQBVQMBEQACEQEDEQH/xAAbAAEAAgMBAQAAAAAAAAAAAAAAAwQBAgUGB//EAEkQAAIBAgMDBgkGCwkBAQAAAAECAAMRBBIhMUFRBQYTImGBBzJScZGTsdLwU3KhssHRFCM0QkNiY3ODkrMVFiQzRHSCosPCVP/EABoBAQADAQEBAAAAAAAAAAAAAAABAgMEBQb/xAA2EQEAAQIDBAcHBAMAAwAAAAAAAQIRAwQxIUFRcRIyYYGhsdEFE0JSkcHwFCIz8RVT4SNDsv/aAAwDAQACEQMRAD8A+R8sflFb97U+uZ6mH1YTGilNY1Vlsk1ZSs0oYVL+Hkuat0sNIceI7uC2SJebi6ulhPF7/vnNiaOTF1TvPEzTKGrT5vMarUtaW093snPVpDsp0hfw+1vjdOerc2p3OhT3Tnl0ULaTGXXhtjukOzDSr8fTKy66F2l90wqdlCbGeKfmn2SmHq7KXn8fPQwm9LiYidtDelysROuhtCjWnRS3pUqk2hvQq1JrDso1gpxL0cM3mNxvlqZKk6hglDW2S9Orlxuq0WWlnSyJErQ2kLo22y0aMJ6zUyVWDJVlGZMMZRtLMZU63jHum9PVeZjfyT3JRKS6KdFfG+L3iaYXWcmd/j73PnQ8cgfTPAx/qv4H/rIkeJ5Y/KK372r9cz1cPqwmNFKaxqrLZJqylZpQwqX8PJc1bpYaQ48R3cFskS83F1dLCeL3/fObE0cmLqneeJmmUNWnzeY1Wpa0tp7vZOerSHZTpC/h9rfG6c9W5tTudCnunPLooW0mMuvDbHdIdmGlX4+mVl10LtL7phU7KE2M8U/NPslMPV2UvP4+ehhN6XExE7aG9LlYiddDaFGtOilvSpVJtDehVqTWHZRrBTiXo4ZvMbjfLUyVJ1DBKGtsl6dXLjdVostLOlkSJWhtIXRttlo0YT1mpkqsGSrKMyYYyjaWYyp1vGPdN6eq8zG/knuSiUl0U6K+N8XvE0wus5M7/H3ufOh45A+meBj/AFX8D/1kSOFyhzWxT1qjpTRlao7KwrULFWYkEdfgZ6FGPRERtTpsVv7n4z5JfXUPfmkZjDvqrLK80MZ8kvrqHvy/6nC4qTTKenzVxfyS+uoe/J/U4XHzZThVSt0ObeKG2mvraHvyf1OFx82FeBXOkL9DkGuNqL62j78j9ThcfNzV5TFnSHWwvJdQbQg/iUvekTmcLi4cT2fmJ0p8Y9V7D4JwLHJ6yn70wrxqJjVzYnszNTOyjxj1TPhG40/WU/enlZiJq0hnHsvN/J4x6tWwbcafrKfvTw8bJ49U7KfJMey818njHq1TBsCb5N36Slw+dMZyGYt1fJ0R7PzMR1PGPVcpUSL3NMfxKfD50xq9nZmfh8mtOSzGz9nl6ri2G1qfrKf3zGfZma+Txj1b05TGj4fJZV18un/On3zKfZWb+SfD1dFGXxY1ht0i6den6xPvkf4nOfJPh6uqjCrjckWsnl0/50++R/ic5/rnw9XRTEwtUsXT+Upfzpu75jV7Hzv+ufrHq6qKohLicbSKm1WkdCPHXb6ZWj2NnYn+OfrHq6acWiN7jYtgdj0z/ET7524fsvNxrR5eraMfD4uVWw5N7FPWU/enVT7PzMfD5NaczhfM51bk+odmT1lL3p005HHj4WsZvB+ZUq8lVeCetpe9NqcnjfK1jO4Hzeao/I1fyF9bR9+axlcXg2oz+Xj448fRA/IWI8hfW0ffl4y+JG500+0srHx+E+jK8gV/JT1tH34nAxODso9sZKP/AGR9J9GTyBX16qeto+/HuMTgn/MZK8/+SPpPo1PN/EeSnraPvx7jE4KT7Xyf+zwn0DzfxHkp62j78e4xOBPtfJ/7PCfRFV5u4i3iJ62j78vTg130YYvtTKTTsr8J9Gq828T5C+to+/JnBr4M6faeV+fwn0ZXm7iPIT1tH349zXwWj2nlfn8J9Gf7u4jyE9bR9+R7jE4Lf5TKfP4T6NDzcxN/ET1tH35Pua7aMp9pZXpX6fhPo1/u3ifIT1tH35Puq+Cv+Sy3z+E+jB5tYnyE9bR9+T7qvgrPtHLfN5+jQ82cT5Ceto+/J91XwZz7Qy/zebQ82MV8mvraPvy3u6uDKc9gfN5q1Xmpiy3+WvrqHvzWmmbOHFzOHNd4lIOauL+TX11D35WaKmsZvBtqhxXNLFlbCku35ah78vh0zE7XPmsfDrotTKmeZeN+SX11D35s80/uXjfkl9dQ9+B7jwacmVMJ+EfhXR0s/RZb1aRvl6TN4rHZmHplZmIS+3c3UqfgGEyFR/h6N7g7OjW3H4PZaTGi2J155yv5cRxpf9uzs8/xslRegIGLQMwEBAQMEQMwEBAQEDAHCBmAgICBi0DMBAQEDBEDMBAQEBAwBAzAQEBAxaBmAgICBgiB8+8K4N8Pw/HbLj5PtnJmt3emHpebmMVMBhM1xfD0RsO6mvYJ1Rotideecr/9rUvKPoPZ98lRegICAgICAgICAgICAgICAgICAgICAgICAgICAgICAgICAgICAgV8TWKtSAt13KnzCm7ad6iXopiYqnhF/GI+6FiUSQPnnhX1OH/i7v3e+05M1u70w9dzU/IML/t6H9NZ1RotideecurJUICAgICAgICAgICAgICAgICAgICAgICAgICAgICAgICAgICAgIFPEC9ans0zHzEqQPY00p6lXd5/0jeuTNJA+e+Fk64bZ+m4fs+2cea3d6Yem5vYQPgMJ1nFqFE6Ei5NJdt76DhOuNFsTrzzle/s0fKVv5h2dnZJUXoCBDiMSqZc5tmYKNCbsdg0+BLU0VVXtu2oumlUuVWoVHLVEqE5STSTTLmXQhj+cDYga6Zzt0t0U1UUxFM066zv7vzbaO1XbO1nE8sKjU7g5XR2vvDDoyqEcSrsf+MUZaqqKraxMR3bdv1iPqdJDyNy+KtMmqppOqlnU6gZFQ1CG4BmK+dDwl8xlJw6rUT0onTvmbfWIv3wRVdeTlFL2Y5TmZQNux1Rde0un83ZMZwqtY2/1fwtP0TdcmSSAgICAgICAgICAgICAgICAgICAgICAgICAgICBS21b32OEt5qTN/9zX4O6/jEfZG9dmSSB898K41w+39N5R+T7hOTNbu9MO5yTyl0OAwdwvWw6akgABKAcnduB9E7sLCrxI/bHDx2JxZiK55yscocr1kRXWmpHS5D1hsBIffpbK3ommFgzXM0zwv6eakzZuOUjRpqpRncZnqKgLFU1JZVtdyLqLDXrCa+5jFqmYm0aRffPDs37Z2bFb2b1uUGzdIqv0aXUjq/jGYEWQX1YOqLrYdc67bUpwot0JmLzz2c+y1547NNE33rGGwTG7VHZgykBSAMgexYAgA7QAOAUb9ZSvEjZFMWtv420TEcUA5GtYK7AC1tW6oS6oqre3iMQSdSQp13X/UX2zH/AG+2b98XtzhHRdSlTCgBQFA2AAADzATnqmZ2ys8+3J5qBmYEqegpqNCVIvTquNNCVcrt/M3b+6MboWiNf3T96Y+sX71LXW8XyW3SXplQpIDqb6qz1He2u9mTuBG+ZUY9PRtVru+kRHhE+CZgq8jmwZSoqKiZRqqdKisAz5bFluw0/VG+0RmNtp0mZvxtMxsi+k+p0VqnyiuQNUBS7BQCCT1hmXQC4OXU8NeEynBnpdGnb+bfH6puq1+UWYJkuhJJYWuR0Yz7x4rZbX3htN01pwYiZvt4d+z6xr3Iu5tXGVxUZkumdblGQ1EFSuvR0HLjaA2HAKj/APQL2sJ0U4eFNERO2063tNqdtUW7Yq1n5dl0XlbwlbE0v8wCrnzVcihr0xe7or7KhDOlgcpsHtewEyrpwMTqbLWi87+E23bIm87dtuNyLxq62Dxq1FzL33BHeLgXXbqNDYzmxMOaJtP5/wB7Fom6zM0qmM5SpU1JdhtIsNWLBC+QKNS2VSQNptNMPBrxJtTH5e1+V51RMxDmfglZh0tV6q3tVNHOoFI07MlMGmBfUdbVgTpcrpOn3mHE9CiI4dK2t9kzt8NkW12SradZdPAcp0qxcUnVjTco67GRgSLMp1F7XB2Eai41nPiYGJhWmuLXi8dsfmvDSdq0TErcySQEBAQEBAQEBAQEBAQEBAQEBAwxsLmBToA2psdrOXPZmRrL3Cw7prV8URui3jH9oXZkkgfPPCwNcPcD9N2/J9k5M1u70wvc3eTg2Bw5rVAymlhwFPWVlHR1CCBfW4cW3eYWnrUZqKKY6EW2a772mPQxKb11c580uCwtFEbCgoEBV6YNyEGR0S1+DUs3/LzzfFzM11RjzrpPbtiZ8KrdzOKdz09HD2qu5A1sAd9rC/0geicE1/silZmhhQKao3WtY32dYNmBtu1F4qrmapqjZ+WLLEokgIFTkwdQ/vK39Z5rjTerup/+YRC3MkkDi1KAqYqqjE26NCLfmswZcw7bXnXFXQwaao4z62V1ldoUx0lVd1kHdlImNUz0aZ5+aVkURlC2uBltfXxbWPnuBM+lN7pSSBSx+Cz2A0BBRtSBkZSDpvOunC5muHidDb3xzRMXVzgKotlqsSBe5OhYm7jKdAp3A3tfS1pf3uHOtP8AW783otLfDckUgAejCscrNbqkuHWoWbLtJdQTxtrIqzGJN46V42xG/Za3lpwIphexKkowGpKkAdtplRNqoWlx8dgKq9HXoBOmRAlRSCelpgZjTU3GV8wsrG9szaG86sLFonpYWJfozN47J0vppbWIte0KTE6wzheWqr7MLVUrfpKbMi1Be3RslzkdWFySG6uUjUgiRXlqKNcSLTpMXmO2++Jjds23vptT0p4L9DlOkxtmserowKG7EALZgDe5XT9ZeImNWDXEXt9Nvl3/AEngm8LCVlJKhlJFiQCCRckC43aqfQZnNMxF5hKSQEDi84se4HQ4WpSGLZTUpJUBKstJlLBrEWBBy3uNpI2G3XlcGiZ95ixPu4m0zG68bLctf7VqndGq9yTimqUVaonRvqHTMGyupIZQ28XGh3i0xx6KaK5ppm8bp0vG5MTeFyZJICAgICAgICAgICBWxxuuW185yeYEHMe5Qe+0vh634bfTxRLettT5x+o0inSeX3hKaVCB888LDC+HF/ldL/u+0TkzW7vTD1nNimDgMLmAP+Ho7R+yXjOqNFsTrzzlO+GTp16i6oTsGxCB7XHom0fxzz8/6Z73QmSSAgICBXwNYumYgDrONP1XYfZEixAQK1ChapUYjaRY/q5FHtBmlVUTTTEbvVDNGqTUqCw6uXXebrfWUSsSAgICAgV+UXK0ahBsQjkHgQpsYgTUzoPMIG0CHEYZXGu0XIPAlSt+3Qy1Nc06fm9Fld+TVCjozkcahhYXaygl1GjXCqDfW2y00jGm/wC7bHD04aluCocRilGVKQqWLAO7ZL5dRmHBrMLjYWTQi5mkU4FW2qq3ZEX/AC2zZvtO29kXlrS5Xqi616dOnUK/ih0mYVXUWYWt1evYjU3V1JsbgTVl8ObTh1TMfFs0jd4a9sTrFpl0p3t+S+blGi2ezPVLZzVclnLZGTQk9VLO9lGgzG0Y2dxcSOjpTa1o2Ra8T3zsi86zYimIR47k96lU9DWegyEtdVVlYuiDrodG8U+mTh41NFH76YqiePZM6Tu1Ji87E2F5TZFy4lGRwcit1LVyPzqQVjlLbcrWI12gEyleDTVPSwpvGsxt/b2TeI04xs75sRPFO+LrAX6Aka9UVE6TT9U9T/v6JSKMOdnT8Jt6+CbzwSYLHrUuAKisNCtRHpt3BgMwvvW4O4yuJhVUa2mOMTE+WnKbT2ETdbmaSAvAQEBAQEBAr2vV7FX/ALN7CAP+5l9Kef2/PBDat4yfOP1GkU6Ty+8JTSoQPn3hX/0239NuP7PhOTNbu9MPS83KDHAYTK5X8RROwbDSXTdpOqNFsTrzzlaNF84XpmuVZh1dysgO/tHxtlR0HcDaQPObbBf2AnugbQEBAjxFdUXMxsLqO9mCj6SIFTkuulgiNm8Z72tozZiPOMwB88mRfkBA51DCkYqo92ymmltmXMxIe2/ZSpfTxMncKnT5alxUrEK9bMmVetroBc3CrfTjpxUEOthsSri6327+0Ag94IPfIE0BAQEClyvUYUjlpmpcMGUXBy5GJtbfpbvkwJcDXLqboyWJUBr6gbCL7pAsQEBAQI6tBWtnVWsQwuAbMuxhfYRxlqapp0m27uEkqK1JCKzm2hWnY9oL3Hs9ImkzHQiO2fsjeszNJAq4zDqSjlVLowCtYZlDsoYKd1xoZpRVVETTE7J1jjbT6ImGMRXcsVpqCQNWY2VSdmljmO+2m0cYpppteqSexFXwtWoAlQrk/OKlldxr1bDxQdL2OuosLy1NdFH7qY27r6R29vZs7S0qx5r4U7aWY2tmd6jvuv12Ytc2Fze7WF72E1/XZjdVblERH0iLbN3DcjoQsYdeiV6aMbhhlzs1UgVSLMSzZmXOX3jRbCwAmdc9OYrmOdrRpyi0Ta27feU6NanL2HQAVa1JGy5iGYACyliLneAGNttgTJpymNX1KZnbbTtt+dqOlG9Xpc40tnqU6lOk3WSsRemaev4yoy3FFbWYZyOqwO24Gk5Oq/RpmJqjWnffhEfFO7ZfbHC0y6SyvL+FNrV6RuMwswNxe2nGxIB4ZhfaJn+kx4+Cfp+f928JOlDanyxTe3Q5q19b07MoHbUJCA7NL312SKsvXR1/289fpr32t2nSjctYaqWBzLlYEgi+btGtuBEyqiInZN0wYfa54t7FUH6QfRFW7kkreMnzj9Rop0nl94E0qED554WF1w/8bh+z7JyZrd3ph6fm5iCuAwtkZv8AD0dmugprrcX++dUaLYnXnnKbEsHZWalXBAIBVqiGzFbg5SL7Bt4eeTdRjGUKY/FslWoD1usz1B1uoQua9yAxNhwvJGcLigAWFOoGfJo2bTQgZzYkW7dzL5gHUpMSoJFiQCRtsbbJA2gUsea2YdGqMuhOY63DD0aa75I0pU3GuRQ2ZRcZR1Aqg79N9gOA85C7QzZVz2zWGa2zNbW3fICvUyqzHcCd24X3wPOYekiOtROkAFywYpYg08977QoaoRxudNDrYd2hRpsBUFNQWAa+Vc3WsdTx2eiVE9OmFFlAAuTYADU7TA2gICAgcLlt8tUHpaqDIuiqSps5/WGtrk2/NUncJaBnm+/WI6WrU6v54sLhrEA5jcjS9tmYcbRI7kqEBAQEBAq0qh6eot9BTpEDgS1W5+geiBagIFflB8tMt5Nm7lIJ9kvhxeqI47ESzgsOUQKWZzrd2tmbhe3AWHdFdfSm8RbsITyiSBWr4TNUVs7KB4ygLZ7G65iQSADc6W27baG9NdqZi3fw4259qLNqmDpsACiGxzDQaMTmJ85Op4xGJXGkyWhKygixAI4HUSmiWKdJVvlAFySbAC5O0ntMmZmdRvIENHxn+cPqLLVaRy+8hhfF85Y9xYkfQYr1+nkFbxk+cfqNFOk8vvAmlQgfPPCw2uH3f5u/b/l9s5M1u70w9ZzYqAYDC5iB/h6O02/RLxnVGi2J155y6X4QnlL6R8bxJUSwEBAQEBAQI8ShKMFJBKkAg2IJGhBsbegwOXXwGIIslfKbEXILWJpougO3rBiL7L79km8DriQMwEBAQEDR6SnUqp3agHff2gHugEpKNigbtABpcm30n0wN4CAgICAgc3C4uk1Rqi1VIdaSAbNRdht236VR59Nsmw6UgIEeIoh0ZTezAg222ItLU1TTVFUbiUkqEBAQEBAQECGmbF78Qe7IB9hl52xH5vQzhRamoPkr7JFU3qnmmGK3jJ84/UaKdJ5feBNKhA+feFg/k38bj+z7JyZrd3ph6fmzhkbAYW4BH4PRPAXNNddNDOqNFsTrzzl0P7Pp+QPpkqLUBAQEBAQEBAQEBAQEBAQEBAQEBAQECLE1Sq3CltRoNup1gc+jVBIBw4WxH5twLLoy2XW2VRu3cJImwuOdioNJkvxJ06t9bLa4Om3eCLxYX5AQEBAQEBAQEBA52Pr5SRbxrLe9rXVgp7SWyr/y7Jvh09KL8Nvj6XnuRMuiJglDW8ZPnH6jS1Ok8vvAmlQgfPPCwovhzpc9L5P7PjOTNbu9MPT83UqHAYXIwB6Cjt4dGtuNz3zqjRbE6885Xuir+Wno83Z5/jZKi9AQEBAQEBAQEBAQEBAQEBAQEBAQEBAQEBAQEBAQEBAQEBAQKboDXsQCMgOovqr3B84Os1ibYezj9kb1yZJQ1vGT5x+o0tTpPL7wJpUIHz3wr3vh+H47/wA+2cma3d6Yem5uYpUwGFvf8nojZrpSXcbTqjRbE6885Xv7UTg/o83b2yVF6AgICAgICAgICAgICAgICAgICAgICAgICAgICAgICAgICAgQ9Cekz7smW3feW6X7ej2o3ppVKGt4yfOP1GlqdJ5feBNKhA+eeFc64fb+m3fu99jOTNbu9MPXc1PyDC/7eh/TXhOqNFsTrzzl1ZKhAQEBAQEBAQEBAQEBAQEBAQEBAQEBAQEBAQEBAQEBAQEBAQEBAhreMnzj9RpanSeX3gTSoQPnvhZtfDbP03D9nxnJmt3emHpebuDV8BhMxbTD0d/GmvG86o0WxOvPOXSoYBVYMC1xfadNRaSotwEDBMDMBAQEDF4AGBmAgIGCYC8DMBAQEDF4GYCAgIC8DAMDMBAQMEwF4GYCAgIGMw4wMwECGt4yfOP1GlqdJ5feBNKheB888K23Dkftd/7vtnJmt3emHruan5Bhf9tQ/pLOqnRbE6885dRT9vtkqAMADt+N0Dn/ANm0izDL2+M+1i5O/iT6YHQB19H2wF9fT9kATrAE7PjdAq43DIxBYXNwu0jTMDbTtAgSUKC0xZBYXG8ngN/YIEzHSAY6QMwIqlMOtmFwbaebUfTAr4LBIArhbHKN7WF1GwEwLin7fbAKft9sADt+N0ADt+N0Ci2Apl2BXbZjq2pJqdvafSYFxBawGwD2WgbX19P2QBOz43QBOz43QKuPwyNYsLkFQNSNGdb7D2A+cCBJh8OtMWQWBN9pOp88CZjpAMdIGYGjKGWzC4IsR2EQKuFwaaOF62pvdtpvfQntMC4p+32wAMADt+N0BfX0fbApVMFTZ2zLrZTe5FySRrY9ggW0UABRsAsO6wEDYnWBDiD1qfzz/TeWp0nl94ExMqK2NoK2VmFyrLbUi13XXTzD0QPB+EzBon4PkFr9Lffs6PjOTNbu9M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ata:image/jpeg;base64,/9j/4AAQSkZJRgABAQAAAQABAAD/2wCEAAkGBxMTEBUUERMRFBUXFRQUGBQWFRQSFRcVFBQXGRgVFRUYHCggGBolHBcXITEtJSkrLi4uFyAzODMsNygtLiwBCgoKDg0OGhAQGy0kICUtLCwsLC0sLywwLywvLDYsLCwsLCwsLC4tLC4vLCwsLywsLCwsLC8sLCwsLC0sLCwsLP/AABEIAJQBVQMBEQACEQEDEQH/xAAbAAEAAgMBAQAAAAAAAAAAAAAAAwQBAgUGB//EAEkQAAIBAgMDBgkGCwkBAQAAAAECAAMRBBIhMUFRBQYTImGBBzJScZGTsdLwU3KhssHRFCM0QkNiY3ODkrMVFiQzRHSCosPCVP/EABoBAQADAQEBAAAAAAAAAAAAAAABAgMEBQb/xAA2EQEAAQIDBAcHBAMAAwAAAAAAAQIRAwQxIUFRcRIyYYGhsdEFE0JSkcHwFCIz8RVT4SNDsv/aAAwDAQACEQMRAD8A+R8sflFb97U+uZ6mH1YTGilNY1Vlsk1ZSs0oYVL+Hkuat0sNIceI7uC2SJebi6ulhPF7/vnNiaOTF1TvPEzTKGrT5vMarUtaW093snPVpDsp0hfw+1vjdOerc2p3OhT3Tnl0ULaTGXXhtjukOzDSr8fTKy66F2l90wqdlCbGeKfmn2SmHq7KXn8fPQwm9LiYidtDelysROuhtCjWnRS3pUqk2hvQq1JrDso1gpxL0cM3mNxvlqZKk6hglDW2S9Orlxuq0WWlnSyJErQ2kLo22y0aMJ6zUyVWDJVlGZMMZRtLMZU63jHum9PVeZjfyT3JRKS6KdFfG+L3iaYXWcmd/j73PnQ8cgfTPAx/qv4H/rIkeJ5Y/KK372r9cz1cPqwmNFKaxqrLZJqylZpQwqX8PJc1bpYaQ48R3cFskS83F1dLCeL3/fObE0cmLqneeJmmUNWnzeY1Wpa0tp7vZOerSHZTpC/h9rfG6c9W5tTudCnunPLooW0mMuvDbHdIdmGlX4+mVl10LtL7phU7KE2M8U/NPslMPV2UvP4+ehhN6XExE7aG9LlYiddDaFGtOilvSpVJtDehVqTWHZRrBTiXo4ZvMbjfLUyVJ1DBKGtsl6dXLjdVostLOlkSJWhtIXRttlo0YT1mpkqsGSrKMyYYyjaWYyp1vGPdN6eq8zG/knuSiUl0U6K+N8XvE0wus5M7/H3ufOh45A+meBj/AFX8D/1kSOFyhzWxT1qjpTRlao7KwrULFWYkEdfgZ6FGPRERtTpsVv7n4z5JfXUPfmkZjDvqrLK80MZ8kvrqHvy/6nC4qTTKenzVxfyS+uoe/J/U4XHzZThVSt0ObeKG2mvraHvyf1OFx82FeBXOkL9DkGuNqL62j78j9ThcfNzV5TFnSHWwvJdQbQg/iUvekTmcLi4cT2fmJ0p8Y9V7D4JwLHJ6yn70wrxqJjVzYnszNTOyjxj1TPhG40/WU/enlZiJq0hnHsvN/J4x6tWwbcafrKfvTw8bJ49U7KfJMey818njHq1TBsCb5N36Slw+dMZyGYt1fJ0R7PzMR1PGPVcpUSL3NMfxKfD50xq9nZmfh8mtOSzGz9nl6ri2G1qfrKf3zGfZma+Txj1b05TGj4fJZV18un/On3zKfZWb+SfD1dFGXxY1ht0i6den6xPvkf4nOfJPh6uqjCrjckWsnl0/50++R/ic5/rnw9XRTEwtUsXT+Upfzpu75jV7Hzv+ufrHq6qKohLicbSKm1WkdCPHXb6ZWj2NnYn+OfrHq6acWiN7jYtgdj0z/ET7524fsvNxrR5eraMfD4uVWw5N7FPWU/enVT7PzMfD5NaczhfM51bk+odmT1lL3p005HHj4WsZvB+ZUq8lVeCetpe9NqcnjfK1jO4Hzeao/I1fyF9bR9+axlcXg2oz+Xj448fRA/IWI8hfW0ffl4y+JG500+0srHx+E+jK8gV/JT1tH34nAxODso9sZKP/AGR9J9GTyBX16qeto+/HuMTgn/MZK8/+SPpPo1PN/EeSnraPvx7jE4KT7Xyf+zwn0DzfxHkp62j78e4xOBPtfJ/7PCfRFV5u4i3iJ62j78vTg130YYvtTKTTsr8J9Gq828T5C+to+/JnBr4M6faeV+fwn0ZXm7iPIT1tH349zXwWj2nlfn8J9Gf7u4jyE9bR9+R7jE4Lf5TKfP4T6NDzcxN/ET1tH35Pua7aMp9pZXpX6fhPo1/u3ifIT1tH35Puq+Cv+Sy3z+E+jB5tYnyE9bR9+T7qvgrPtHLfN5+jQ82cT5Ceto+/J91XwZz7Qy/zebQ82MV8mvraPvy3u6uDKc9gfN5q1Xmpiy3+WvrqHvzWmmbOHFzOHNd4lIOauL+TX11D35WaKmsZvBtqhxXNLFlbCku35ah78vh0zE7XPmsfDrotTKmeZeN+SX11D35s80/uXjfkl9dQ9+B7jwacmVMJ+EfhXR0s/RZb1aRvl6TN4rHZmHplZmIS+3c3UqfgGEyFR/h6N7g7OjW3H4PZaTGi2J155yv5cRxpf9uzs8/xslRegIGLQMwEBAQMEQMwEBAQEDAHCBmAgICBi0DMBAQEDBEDMBAQEBAwBAzAQEBAxaBmAgICBgiB8+8K4N8Pw/HbLj5PtnJmt3emHpebmMVMBhM1xfD0RsO6mvYJ1Rotideecr/9rUvKPoPZ98lRegICAgICAgICAgICAgICAgICAgICAgICAgICAgICAgICAgICAgV8TWKtSAt13KnzCm7ad6iXopiYqnhF/GI+6FiUSQPnnhX1OH/i7v3e+05M1u70w9dzU/IML/t6H9NZ1RotideecurJUICAgICAgICAgICAgICAgICAgICAgICAgICAgICAgICAgICAgIFPEC9ans0zHzEqQPY00p6lXd5/0jeuTNJA+e+Fk64bZ+m4fs+2cea3d6Yem5vYQPgMJ1nFqFE6Ei5NJdt76DhOuNFsTrzzle/s0fKVv5h2dnZJUXoCBDiMSqZc5tmYKNCbsdg0+BLU0VVXtu2oumlUuVWoVHLVEqE5STSTTLmXQhj+cDYga6Zzt0t0U1UUxFM066zv7vzbaO1XbO1nE8sKjU7g5XR2vvDDoyqEcSrsf+MUZaqqKraxMR3bdv1iPqdJDyNy+KtMmqppOqlnU6gZFQ1CG4BmK+dDwl8xlJw6rUT0onTvmbfWIv3wRVdeTlFL2Y5TmZQNux1Rde0un83ZMZwqtY2/1fwtP0TdcmSSAgICAgICAgICAgICAgICAgICAgICAgICAgICBS21b32OEt5qTN/9zX4O6/jEfZG9dmSSB898K41w+39N5R+T7hOTNbu9MO5yTyl0OAwdwvWw6akgABKAcnduB9E7sLCrxI/bHDx2JxZiK55yscocr1kRXWmpHS5D1hsBIffpbK3ommFgzXM0zwv6eakzZuOUjRpqpRncZnqKgLFU1JZVtdyLqLDXrCa+5jFqmYm0aRffPDs37Z2bFb2b1uUGzdIqv0aXUjq/jGYEWQX1YOqLrYdc67bUpwot0JmLzz2c+y1547NNE33rGGwTG7VHZgykBSAMgexYAgA7QAOAUb9ZSvEjZFMWtv420TEcUA5GtYK7AC1tW6oS6oqre3iMQSdSQp13X/UX2zH/AG+2b98XtzhHRdSlTCgBQFA2AAADzATnqmZ2ys8+3J5qBmYEqegpqNCVIvTquNNCVcrt/M3b+6MboWiNf3T96Y+sX71LXW8XyW3SXplQpIDqb6qz1He2u9mTuBG+ZUY9PRtVru+kRHhE+CZgq8jmwZSoqKiZRqqdKisAz5bFluw0/VG+0RmNtp0mZvxtMxsi+k+p0VqnyiuQNUBS7BQCCT1hmXQC4OXU8NeEynBnpdGnb+bfH6puq1+UWYJkuhJJYWuR0Yz7x4rZbX3htN01pwYiZvt4d+z6xr3Iu5tXGVxUZkumdblGQ1EFSuvR0HLjaA2HAKj/APQL2sJ0U4eFNERO2063tNqdtUW7Yq1n5dl0XlbwlbE0v8wCrnzVcihr0xe7or7KhDOlgcpsHtewEyrpwMTqbLWi87+E23bIm87dtuNyLxq62Dxq1FzL33BHeLgXXbqNDYzmxMOaJtP5/wB7Fom6zM0qmM5SpU1JdhtIsNWLBC+QKNS2VSQNptNMPBrxJtTH5e1+V51RMxDmfglZh0tV6q3tVNHOoFI07MlMGmBfUdbVgTpcrpOn3mHE9CiI4dK2t9kzt8NkW12SradZdPAcp0qxcUnVjTco67GRgSLMp1F7XB2Eai41nPiYGJhWmuLXi8dsfmvDSdq0TErcySQEBAQEBAQEBAQEBAQEBAQEBAwxsLmBToA2psdrOXPZmRrL3Cw7prV8URui3jH9oXZkkgfPPCwNcPcD9N2/J9k5M1u70wvc3eTg2Bw5rVAymlhwFPWVlHR1CCBfW4cW3eYWnrUZqKKY6EW2a772mPQxKb11c580uCwtFEbCgoEBV6YNyEGR0S1+DUs3/LzzfFzM11RjzrpPbtiZ8KrdzOKdz09HD2qu5A1sAd9rC/0geicE1/silZmhhQKao3WtY32dYNmBtu1F4qrmapqjZ+WLLEokgIFTkwdQ/vK39Z5rjTerup/+YRC3MkkDi1KAqYqqjE26NCLfmswZcw7bXnXFXQwaao4z62V1ldoUx0lVd1kHdlImNUz0aZ5+aVkURlC2uBltfXxbWPnuBM+lN7pSSBSx+Cz2A0BBRtSBkZSDpvOunC5muHidDb3xzRMXVzgKotlqsSBe5OhYm7jKdAp3A3tfS1pf3uHOtP8AW783otLfDckUgAejCscrNbqkuHWoWbLtJdQTxtrIqzGJN46V42xG/Za3lpwIphexKkowGpKkAdtplRNqoWlx8dgKq9HXoBOmRAlRSCelpgZjTU3GV8wsrG9szaG86sLFonpYWJfozN47J0vppbWIte0KTE6wzheWqr7MLVUrfpKbMi1Be3RslzkdWFySG6uUjUgiRXlqKNcSLTpMXmO2++Jjds23vptT0p4L9DlOkxtmserowKG7EALZgDe5XT9ZeImNWDXEXt9Nvl3/AEngm8LCVlJKhlJFiQCCRckC43aqfQZnNMxF5hKSQEDi84se4HQ4WpSGLZTUpJUBKstJlLBrEWBBy3uNpI2G3XlcGiZ95ixPu4m0zG68bLctf7VqndGq9yTimqUVaonRvqHTMGyupIZQ28XGh3i0xx6KaK5ppm8bp0vG5MTeFyZJICAgICAgICAgICBWxxuuW185yeYEHMe5Qe+0vh634bfTxRLettT5x+o0inSeX3hKaVCB888LDC+HF/ldL/u+0TkzW7vTD1nNimDgMLmAP+Ho7R+yXjOqNFsTrzzlO+GTp16i6oTsGxCB7XHom0fxzz8/6Z73QmSSAgICBXwNYumYgDrONP1XYfZEixAQK1ChapUYjaRY/q5FHtBmlVUTTTEbvVDNGqTUqCw6uXXebrfWUSsSAgICAgV+UXK0ahBsQjkHgQpsYgTUzoPMIG0CHEYZXGu0XIPAlSt+3Qy1Nc06fm9Fld+TVCjozkcahhYXaygl1GjXCqDfW2y00jGm/wC7bHD04aluCocRilGVKQqWLAO7ZL5dRmHBrMLjYWTQi5mkU4FW2qq3ZEX/AC2zZvtO29kXlrS5Xqi616dOnUK/ih0mYVXUWYWt1evYjU3V1JsbgTVl8ObTh1TMfFs0jd4a9sTrFpl0p3t+S+blGi2ezPVLZzVclnLZGTQk9VLO9lGgzG0Y2dxcSOjpTa1o2Ra8T3zsi86zYimIR47k96lU9DWegyEtdVVlYuiDrodG8U+mTh41NFH76YqiePZM6Tu1Ji87E2F5TZFy4lGRwcit1LVyPzqQVjlLbcrWI12gEyleDTVPSwpvGsxt/b2TeI04xs75sRPFO+LrAX6Aka9UVE6TT9U9T/v6JSKMOdnT8Jt6+CbzwSYLHrUuAKisNCtRHpt3BgMwvvW4O4yuJhVUa2mOMTE+WnKbT2ETdbmaSAvAQEBAQEBAr2vV7FX/ALN7CAP+5l9Kef2/PBDat4yfOP1GkU6Ty+8JTSoQPn3hX/0239NuP7PhOTNbu9MPS83KDHAYTK5X8RROwbDSXTdpOqNFsTrzzlaNF84XpmuVZh1dysgO/tHxtlR0HcDaQPObbBf2AnugbQEBAjxFdUXMxsLqO9mCj6SIFTkuulgiNm8Z72tozZiPOMwB88mRfkBA51DCkYqo92ymmltmXMxIe2/ZSpfTxMncKnT5alxUrEK9bMmVetroBc3CrfTjpxUEOthsSri6327+0Ag94IPfIE0BAQEClyvUYUjlpmpcMGUXBy5GJtbfpbvkwJcDXLqboyWJUBr6gbCL7pAsQEBAQI6tBWtnVWsQwuAbMuxhfYRxlqapp0m27uEkqK1JCKzm2hWnY9oL3Hs9ImkzHQiO2fsjeszNJAq4zDqSjlVLowCtYZlDsoYKd1xoZpRVVETTE7J1jjbT6ImGMRXcsVpqCQNWY2VSdmljmO+2m0cYpppteqSexFXwtWoAlQrk/OKlldxr1bDxQdL2OuosLy1NdFH7qY27r6R29vZs7S0qx5r4U7aWY2tmd6jvuv12Ytc2Fze7WF72E1/XZjdVblERH0iLbN3DcjoQsYdeiV6aMbhhlzs1UgVSLMSzZmXOX3jRbCwAmdc9OYrmOdrRpyi0Ta27feU6NanL2HQAVa1JGy5iGYACyliLneAGNttgTJpymNX1KZnbbTtt+dqOlG9Xpc40tnqU6lOk3WSsRemaev4yoy3FFbWYZyOqwO24Gk5Oq/RpmJqjWnffhEfFO7ZfbHC0y6SyvL+FNrV6RuMwswNxe2nGxIB4ZhfaJn+kx4+Cfp+f928JOlDanyxTe3Q5q19b07MoHbUJCA7NL312SKsvXR1/289fpr32t2nSjctYaqWBzLlYEgi+btGtuBEyqiInZN0wYfa54t7FUH6QfRFW7kkreMnzj9Rop0nl94E0qED554WF1w/8bh+z7JyZrd3ph6fm5iCuAwtkZv8AD0dmugprrcX++dUaLYnXnnKbEsHZWalXBAIBVqiGzFbg5SL7Bt4eeTdRjGUKY/FslWoD1usz1B1uoQua9yAxNhwvJGcLigAWFOoGfJo2bTQgZzYkW7dzL5gHUpMSoJFiQCRtsbbJA2gUsea2YdGqMuhOY63DD0aa75I0pU3GuRQ2ZRcZR1Aqg79N9gOA85C7QzZVz2zWGa2zNbW3fICvUyqzHcCd24X3wPOYekiOtROkAFywYpYg08977QoaoRxudNDrYd2hRpsBUFNQWAa+Vc3WsdTx2eiVE9OmFFlAAuTYADU7TA2gICAgcLlt8tUHpaqDIuiqSps5/WGtrk2/NUncJaBnm+/WI6WrU6v54sLhrEA5jcjS9tmYcbRI7kqEBAQEBAq0qh6eot9BTpEDgS1W5+geiBagIFflB8tMt5Nm7lIJ9kvhxeqI47ESzgsOUQKWZzrd2tmbhe3AWHdFdfSm8RbsITyiSBWr4TNUVs7KB4ygLZ7G65iQSADc6W27baG9NdqZi3fw4259qLNqmDpsACiGxzDQaMTmJ85Op4xGJXGkyWhKygixAI4HUSmiWKdJVvlAFySbAC5O0ntMmZmdRvIENHxn+cPqLLVaRy+8hhfF85Y9xYkfQYr1+nkFbxk+cfqNFOk8vvAmlQgfPPCw2uH3f5u/b/l9s5M1u70w9ZzYqAYDC5iB/h6O02/RLxnVGi2J155y6X4QnlL6R8bxJUSwEBAQEBAQI8ShKMFJBKkAg2IJGhBsbegwOXXwGIIslfKbEXILWJpougO3rBiL7L79km8DriQMwEBAQEDR6SnUqp3agHff2gHugEpKNigbtABpcm30n0wN4CAgICAgc3C4uk1Rqi1VIdaSAbNRdht236VR59Nsmw6UgIEeIoh0ZTezAg222ItLU1TTVFUbiUkqEBAQEBAQECGmbF78Qe7IB9hl52xH5vQzhRamoPkr7JFU3qnmmGK3jJ84/UaKdJ5feBNKhA+feFg/k38bj+z7JyZrd3ph6fmzhkbAYW4BH4PRPAXNNddNDOqNFsTrzzl0P7Pp+QPpkqLUBAQEBAQEBAQEBAQEBAQEBAQEBAQECLE1Sq3CltRoNup1gc+jVBIBw4WxH5twLLoy2XW2VRu3cJImwuOdioNJkvxJ06t9bLa4Om3eCLxYX5AQEBAQEBAQEBA52Pr5SRbxrLe9rXVgp7SWyr/y7Jvh09KL8Nvj6XnuRMuiJglDW8ZPnH6jS1Ok8vvAmlQgfPPCwovhzpc9L5P7PjOTNbu9MPT83UqHAYXIwB6Cjt4dGtuNz3zqjRbE6885Xuir+Wno83Z5/jZKi9AQEBAQEBAQEBAQEBAQEBAQEBAQEBAQEBAQEBAQEBAQEBAQKboDXsQCMgOovqr3B84Os1ibYezj9kb1yZJQ1vGT5x+o0tTpPL7wJpUIHz3wr3vh+H47/wA+2cma3d6Yem5uYpUwGFvf8nojZrpSXcbTqjRbE6885Xv7UTg/o83b2yVF6AgICAgICAgICAgICAgICAgICAgICAgICAgICAgICAgICAgQ9Cekz7smW3feW6X7ej2o3ppVKGt4yfOP1GlqdJ5feBNKhA+eeFc64fb+m3fu99jOTNbu9MPXc1PyDC/7eh/TXhOqNFsTrzzl1ZKhAQEBAQEBAQEBAQEBAQEBAQEBAQEBAQEBAQEBAQEBAQEBAQEBAhreMnzj9RpanSeX3gTSoQPnvhZtfDbP03D9nxnJmt3emHpebuDV8BhMxbTD0d/GmvG86o0WxOvPOXSoYBVYMC1xfadNRaSotwEDBMDMBAQEDF4AGBmAgIGCYC8DMBAQEDF4GYCAgIC8DAMDMBAQMEwF4GYCAgIGMw4wMwECGt4yfOP1GlqdJ5feBNKheB888K23Dkftd/7vtnJmt3emHruan5Bhf9tQ/pLOqnRbE6885dRT9vtkqAMADt+N0Dn/ANm0izDL2+M+1i5O/iT6YHQB19H2wF9fT9kATrAE7PjdAq43DIxBYXNwu0jTMDbTtAgSUKC0xZBYXG8ngN/YIEzHSAY6QMwIqlMOtmFwbaebUfTAr4LBIArhbHKN7WF1GwEwLin7fbAKft9sADt+N0ADt+N0Ci2Apl2BXbZjq2pJqdvafSYFxBawGwD2WgbX19P2QBOz43QBOz43QKuPwyNYsLkFQNSNGdb7D2A+cCBJh8OtMWQWBN9pOp88CZjpAMdIGYGjKGWzC4IsR2EQKuFwaaOF62pvdtpvfQntMC4p+32wAMADt+N0BfX0fbApVMFTZ2zLrZTe5FySRrY9ggW0UABRsAsO6wEDYnWBDiD1qfzz/TeWp0nl94ExMqK2NoK2VmFyrLbUi13XXTzD0QPB+EzBon4PkFr9Lffs6PjOTNbu9M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33800" y="160338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Spectra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SS Cygni</a:t>
            </a:r>
          </a:p>
        </p:txBody>
      </p:sp>
      <p:sp>
        <p:nvSpPr>
          <p:cNvPr id="194569" name="Rectangle 9"/>
          <p:cNvSpPr>
            <a:spLocks noChangeArrowheads="1"/>
          </p:cNvSpPr>
          <p:nvPr/>
        </p:nvSpPr>
        <p:spPr bwMode="auto">
          <a:xfrm>
            <a:off x="152400" y="3581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Z Cam </a:t>
            </a:r>
          </a:p>
        </p:txBody>
      </p:sp>
      <p:pic>
        <p:nvPicPr>
          <p:cNvPr id="14338" name="Picture 2" descr="http://chinook.kpc.alaska.edu/%7Eifafv/lecture/miscell/fraunhof/sun_spectr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" y="533400"/>
            <a:ext cx="5447058" cy="36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" y="4343400"/>
            <a:ext cx="5400962" cy="233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astro.sunysb.edu/fwalter/GIFS/stellar_spectr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58" y="3353904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onna\Desktop\MY DOCS\PICTURES\Spectroscopy\Spectral Types 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21" y="101600"/>
            <a:ext cx="219227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101600"/>
            <a:ext cx="1361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Spectra</a:t>
            </a:r>
          </a:p>
        </p:txBody>
      </p:sp>
    </p:spTree>
    <p:extLst>
      <p:ext uri="{BB962C8B-B14F-4D97-AF65-F5344CB8AC3E}">
        <p14:creationId xmlns:p14="http://schemas.microsoft.com/office/powerpoint/2010/main" val="36931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/>
          <a:stretch>
            <a:fillRect/>
          </a:stretch>
        </p:blipFill>
        <p:spPr bwMode="auto">
          <a:xfrm>
            <a:off x="1827972" y="1818447"/>
            <a:ext cx="54673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/>
          <a:stretch>
            <a:fillRect/>
          </a:stretch>
        </p:blipFill>
        <p:spPr bwMode="auto">
          <a:xfrm>
            <a:off x="1838325" y="188430"/>
            <a:ext cx="54673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pectra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1828800" y="3429000"/>
            <a:ext cx="548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spectra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1828800" y="5029200"/>
            <a:ext cx="548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51647" y="2275647"/>
            <a:ext cx="7906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Sun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Plot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04800" y="3886200"/>
            <a:ext cx="1643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  Hydrogen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Balmer Lines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1000" y="5181600"/>
            <a:ext cx="16906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Fraunhofer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He, Ca, 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 Lines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46125" y="534505"/>
            <a:ext cx="10054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 Sun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10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1905000" y="0"/>
            <a:ext cx="533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Summary of the Classification of Stars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1731" name="Group 3"/>
          <p:cNvGraphicFramePr>
            <a:graphicFrameLocks noGrp="1"/>
          </p:cNvGraphicFramePr>
          <p:nvPr/>
        </p:nvGraphicFramePr>
        <p:xfrm>
          <a:off x="1219200" y="533400"/>
          <a:ext cx="6705600" cy="3200402"/>
        </p:xfrm>
        <a:graphic>
          <a:graphicData uri="http://schemas.openxmlformats.org/drawingml/2006/table">
            <a:tbl>
              <a:tblPr/>
              <a:tblGrid>
                <a:gridCol w="814388"/>
                <a:gridCol w="1582737"/>
                <a:gridCol w="2078038"/>
                <a:gridCol w="2230437"/>
              </a:tblGrid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Spectral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 (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Strength of Balmer lines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lines to look for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30,000 - 60,000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weak or not visible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Ionized He (4540Å)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10,000 - 30,000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7,500 - 10,000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6,000 - 7,500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weak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Ionized Ca (3930Å, 3970Å) strong compared to neutral H (4340Å)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5,000 - 6,000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weak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Ionized Ca (3930Å, 3970Å) strong compared to neutral H (4340Å)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3,500 - 5,000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weak or not visible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Many lines, neutral Ca 4230 Å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3,500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not visible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Many lines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1778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79" name="Picture 51" descr="h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6"/>
          <a:stretch>
            <a:fillRect/>
          </a:stretch>
        </p:blipFill>
        <p:spPr bwMode="auto">
          <a:xfrm>
            <a:off x="4800600" y="3825875"/>
            <a:ext cx="371157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4038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Stellar Radiation Laws: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Planck’s Law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Wien’s Law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Stefan-Boltzmann’s Law</a:t>
            </a:r>
          </a:p>
        </p:txBody>
      </p:sp>
      <p:pic>
        <p:nvPicPr>
          <p:cNvPr id="221188" name="Picture 4" descr="Stefan-Boltzmann_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Wien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403860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6" descr="29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5791200" y="6045200"/>
            <a:ext cx="2103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L = 4</a:t>
            </a:r>
            <a:r>
              <a:rPr lang="el-GR" sz="2800" b="1" smtClean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2800" b="1" baseline="30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l-GR" sz="2800" b="1" smtClean="0">
                <a:solidFill>
                  <a:srgbClr val="000000"/>
                </a:solidFill>
                <a:latin typeface="Times New Roman" pitchFamily="18" charset="0"/>
              </a:rPr>
              <a:t>σ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800" b="1" baseline="30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533400" y="5334000"/>
            <a:ext cx="284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(λ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max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=  2.9 x 10</a:t>
            </a:r>
            <a:r>
              <a:rPr lang="en-US" sz="2400" b="1" baseline="30000" smtClean="0">
                <a:solidFill>
                  <a:srgbClr val="000000"/>
                </a:solidFill>
                <a:latin typeface="Times New Roman" pitchFamily="18" charset="0"/>
              </a:rPr>
              <a:t>7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/T)</a:t>
            </a:r>
          </a:p>
        </p:txBody>
      </p:sp>
    </p:spTree>
    <p:extLst>
      <p:ext uri="{BB962C8B-B14F-4D97-AF65-F5344CB8AC3E}">
        <p14:creationId xmlns:p14="http://schemas.microsoft.com/office/powerpoint/2010/main" val="25157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981200" y="92765"/>
            <a:ext cx="487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asic Equations and Relationships</a:t>
            </a:r>
            <a:r>
              <a:rPr lang="en-US" sz="4000" b="1" dirty="0" smtClean="0">
                <a:solidFill>
                  <a:srgbClr val="000000"/>
                </a:solidFill>
                <a:latin typeface="Calligrapher" pitchFamily="2" charset="0"/>
              </a:rPr>
              <a:t> 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28600" y="457200"/>
            <a:ext cx="8915400" cy="602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The Distance Modulus: M = m - 5log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</a:rPr>
              <a:t>(r)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                                                                 10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Kepler’s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3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rd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Law:  (M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+ M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) =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400" b="1" u="sng" baseline="30000" dirty="0" smtClean="0">
                <a:solidFill>
                  <a:srgbClr val="000000"/>
                </a:solidFill>
                <a:latin typeface="Times New Roman" pitchFamily="18" charset="0"/>
              </a:rPr>
              <a:t>3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l-GR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;  a =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;  2</a:t>
            </a:r>
            <a:r>
              <a:rPr lang="el-G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 =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vP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;  F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ma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; a</a:t>
            </a:r>
            <a:r>
              <a:rPr lang="en-US" sz="24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u="sng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l-GR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sz="2400" b="1" baseline="30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t             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r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 Angle Formula:  D  =  </a:t>
            </a:r>
            <a:r>
              <a:rPr lang="el-GR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400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endParaRPr lang="el-GR" sz="2400" b="1" i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206,265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pc  =  206,265 au  =  3.26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=  3.08 x 10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1° = 60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arcmin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60´  ;  1´ = 60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arcsec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60˝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Inverse Square Law: L = 1/r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Circumference, Area, Surface Area, and Volume of a Sphere  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228600" y="6019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Calligraph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6" name="Picture 12" descr="ASCDcl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3792" r="5185" b="5214"/>
          <a:stretch>
            <a:fillRect/>
          </a:stretch>
        </p:blipFill>
        <p:spPr bwMode="auto">
          <a:xfrm>
            <a:off x="4114800" y="152400"/>
            <a:ext cx="13874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35052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5052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5052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20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5052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0" y="0"/>
            <a:ext cx="3886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imes New Roman" pitchFamily="18" charset="0"/>
              </a:rPr>
              <a:t>chandra.harvard.edu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imes New Roman" pitchFamily="18" charset="0"/>
              </a:rPr>
              <a:t>aavso.org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imes New Roman" pitchFamily="18" charset="0"/>
              </a:rPr>
              <a:t>apod.nasa.gov</a:t>
            </a:r>
          </a:p>
        </p:txBody>
      </p:sp>
      <p:sp>
        <p:nvSpPr>
          <p:cNvPr id="123923" name="Text Box 19"/>
          <p:cNvSpPr txBox="1">
            <a:spLocks noChangeArrowheads="1"/>
          </p:cNvSpPr>
          <p:nvPr/>
        </p:nvSpPr>
        <p:spPr bwMode="auto">
          <a:xfrm>
            <a:off x="5546725" y="476250"/>
            <a:ext cx="2835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imes New Roman" pitchFamily="18" charset="0"/>
              </a:rPr>
              <a:t>http://soinc.org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8534" y="5288726"/>
            <a:ext cx="2914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Variable Star Astronomy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na\Desktop\Chandra\Magazine Articles\NESTA SPRING 2012\Donna H-R Diagram\Images for NESTA HRD\Figure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96200" y="2514600"/>
            <a:ext cx="1219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3438939"/>
            <a:ext cx="12192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0" y="1752600"/>
            <a:ext cx="1066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15000" y="3962400"/>
            <a:ext cx="16764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4000" y="2435087"/>
            <a:ext cx="16764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12774" y="3425687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91679" y="3175216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Eruptive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1855" y="3021328"/>
            <a:ext cx="1514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Tauri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Doradus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1429" y="3048895"/>
            <a:ext cx="1282206" cy="626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  <p:bldP spid="15" grpId="0"/>
      <p:bldP spid="16" grpId="0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9" y="121496"/>
            <a:ext cx="4030731" cy="323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9" y="3529762"/>
            <a:ext cx="4030731" cy="323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497"/>
            <a:ext cx="3657600" cy="412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48" y="4343400"/>
            <a:ext cx="3352800" cy="241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9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04800" y="2286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National Astronomy Event Supervisors: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Donna Lee Young – donna@aavso.org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Tad </a:t>
            </a:r>
            <a:r>
              <a:rPr lang="en-US" sz="2400" dirty="0" err="1" smtClean="0">
                <a:solidFill>
                  <a:srgbClr val="FFFFFF"/>
                </a:solidFill>
                <a:latin typeface="Times New Roman" pitchFamily="18" charset="0"/>
              </a:rPr>
              <a:t>Komacek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–  tkomacek@gmail.com</a:t>
            </a: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304800" y="1752600"/>
            <a:ext cx="777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Rules clarifications: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available at</a:t>
            </a: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  <a:hlinkClick r:id="rId2"/>
              </a:rPr>
              <a:t>www.soinc.org</a:t>
            </a: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under event information</a:t>
            </a:r>
            <a:r>
              <a:rPr 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441325" y="2784475"/>
            <a:ext cx="846924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Event Preparation: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Read the Event Description for content and allowable resources.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Use the Webinar and PowerPoint for an overview of the content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 topics and deep sky objects.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3. Use the Astronomy Coaches Manuel as a guide to collect images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and information for the 2014 competition.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4. Use the APOD, Chandra and AAVSO websites for images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content.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5. Download the 2013 Astronomy Event from the AAVSO website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to use as a guide for types of questions and for practice.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>
                <a:latin typeface="Times New Roman" pitchFamily="18" charset="0"/>
              </a:rPr>
              <a:t>     Deep Sky Objects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  <a:endParaRPr lang="en-US" sz="1200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A</a:t>
            </a:r>
            <a:r>
              <a:rPr lang="en-US" sz="2000" b="1" dirty="0" smtClean="0">
                <a:latin typeface="Times New Roman" pitchFamily="18" charset="0"/>
              </a:rPr>
              <a:t>.  Pulsating Variable Stars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    1)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Mira – Mira variable (Long Period Variable)</a:t>
            </a:r>
          </a:p>
          <a:p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               </a:t>
            </a:r>
            <a:r>
              <a:rPr lang="en-US" sz="2000" b="1" dirty="0" smtClean="0">
                <a:latin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</a:rPr>
              <a:t>)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V1 – Cepheid variable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</a:rPr>
              <a:t>      B.  Eruptive Variable Stars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    1)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Tauri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–T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Tauri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variable star</a:t>
            </a:r>
          </a:p>
          <a:p>
            <a:r>
              <a:rPr lang="en-US" sz="2000" b="1" dirty="0" smtClean="0">
                <a:latin typeface="Times New Roman" pitchFamily="18" charset="0"/>
              </a:rPr>
              <a:t>               </a:t>
            </a:r>
            <a:r>
              <a:rPr lang="en-US" sz="2000" b="1" dirty="0">
                <a:latin typeface="Times New Roman" pitchFamily="18" charset="0"/>
              </a:rPr>
              <a:t>2)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 1647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Ori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T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variable star</a:t>
            </a:r>
            <a:endParaRPr lang="el-G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</a:rPr>
              <a:t>               </a:t>
            </a:r>
            <a:r>
              <a:rPr lang="en-US" sz="2000" b="1" dirty="0">
                <a:latin typeface="Times New Roman" pitchFamily="18" charset="0"/>
              </a:rPr>
              <a:t>3)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Eta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Carinae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– S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Doradus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variable star (Luminous Blue Variable)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</a:t>
            </a:r>
            <a:r>
              <a:rPr lang="en-US" sz="2000" b="1" dirty="0" smtClean="0">
                <a:latin typeface="Times New Roman" pitchFamily="18" charset="0"/>
              </a:rPr>
              <a:t>C.  Cataclysmic Variable Stars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Calligrapher" pitchFamily="2" charset="0"/>
              </a:rPr>
              <a:t>             </a:t>
            </a:r>
            <a:r>
              <a:rPr lang="en-US" sz="2000" b="1" dirty="0" smtClean="0">
                <a:latin typeface="Calligrapher" pitchFamily="2" charset="0"/>
              </a:rPr>
              <a:t>  </a:t>
            </a:r>
            <a:r>
              <a:rPr lang="en-US" sz="2000" b="1" dirty="0" smtClean="0">
                <a:latin typeface="Times New Roman" pitchFamily="18" charset="0"/>
              </a:rPr>
              <a:t>1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 W49B – Type II supernova with black hole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    2)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Vela – Type II supernova with pulsar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    3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err="1">
                <a:solidFill>
                  <a:srgbClr val="0033CC"/>
                </a:solidFill>
                <a:latin typeface="Times New Roman" pitchFamily="18" charset="0"/>
              </a:rPr>
              <a:t>Tycho’s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</a:rPr>
              <a:t> SNR – Type </a:t>
            </a:r>
            <a:r>
              <a:rPr lang="en-US" sz="2000" b="1" dirty="0" err="1">
                <a:solidFill>
                  <a:srgbClr val="0033CC"/>
                </a:solidFill>
                <a:latin typeface="Times New Roman" pitchFamily="18" charset="0"/>
              </a:rPr>
              <a:t>Ia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</a:rPr>
              <a:t> supernova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   </a:t>
            </a:r>
            <a:r>
              <a:rPr lang="en-US" sz="2000" b="1" dirty="0">
                <a:latin typeface="Times New Roman" pitchFamily="18" charset="0"/>
              </a:rPr>
              <a:t>4)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G1.9+0.3 – Type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Ia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supernova           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    5)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SS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Cygni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– dwarf nova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              </a:t>
            </a:r>
            <a:r>
              <a:rPr lang="en-US" sz="2000" b="1" dirty="0">
                <a:latin typeface="Times New Roman" pitchFamily="18" charset="0"/>
              </a:rPr>
              <a:t>6)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Pyxidis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– recurrent nova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</a:rPr>
              <a:t>       D</a:t>
            </a:r>
            <a:r>
              <a:rPr lang="en-US" sz="2000" b="1" dirty="0">
                <a:latin typeface="Times New Roman" pitchFamily="18" charset="0"/>
              </a:rPr>
              <a:t>. </a:t>
            </a:r>
            <a:r>
              <a:rPr lang="en-US" sz="2000" b="1" dirty="0" smtClean="0">
                <a:latin typeface="Times New Roman" pitchFamily="18" charset="0"/>
              </a:rPr>
              <a:t> X-Ray </a:t>
            </a:r>
            <a:r>
              <a:rPr lang="en-US" sz="2000" b="1" dirty="0">
                <a:latin typeface="Times New Roman" pitchFamily="18" charset="0"/>
              </a:rPr>
              <a:t>Binaries</a:t>
            </a:r>
          </a:p>
          <a:p>
            <a:r>
              <a:rPr lang="en-US" sz="2000" b="1" dirty="0">
                <a:latin typeface="Times New Roman" pitchFamily="18" charset="0"/>
              </a:rPr>
              <a:t>               1)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GRS 1915+105 – black hole with companion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</a:rPr>
              <a:t>       Others:</a:t>
            </a:r>
          </a:p>
          <a:p>
            <a:pPr marL="0" lvl="0" indent="0"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1)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J0806.3+1527 – two white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dwarf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binary system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   </a:t>
            </a:r>
            <a:r>
              <a:rPr lang="en-US" sz="2000" b="1" dirty="0" smtClean="0">
                <a:latin typeface="Times New Roman" pitchFamily="18" charset="0"/>
              </a:rPr>
              <a:t>2)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Abell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30 &amp; NGC 3132 – planetary nebulas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  </a:t>
            </a:r>
            <a:r>
              <a:rPr lang="en-US" sz="2000" b="1" dirty="0" smtClean="0">
                <a:latin typeface="Times New Roman" pitchFamily="18" charset="0"/>
              </a:rPr>
              <a:t>3)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47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Tucanae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&amp; NGC 1846 – globular clusters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  </a:t>
            </a:r>
            <a:r>
              <a:rPr lang="en-US" sz="2000" b="1" dirty="0" smtClean="0">
                <a:latin typeface="Times New Roman" pitchFamily="18" charset="0"/>
              </a:rPr>
              <a:t>4)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The Trapezium – stellar nursery</a:t>
            </a:r>
          </a:p>
        </p:txBody>
      </p:sp>
    </p:spTree>
    <p:extLst>
      <p:ext uri="{BB962C8B-B14F-4D97-AF65-F5344CB8AC3E}">
        <p14:creationId xmlns:p14="http://schemas.microsoft.com/office/powerpoint/2010/main" val="921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na\Desktop\Phoenix SOSI\Astronomoy 2014 Images\mira_co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7543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nna\Desktop\Phoenix SOSI\Astronomoy 2014 Images\Mira_by_Na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448"/>
            <a:ext cx="9144000" cy="238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3315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Pulsating Variable Stars: Mira – Mira variable   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2937" y="152400"/>
            <a:ext cx="5318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Pulsating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Stars: V1 – Cepheid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onna\Desktop\Phoenix SOSI\Astronomy 2014 Images\V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6093" r="1739" b="6191"/>
          <a:stretch/>
        </p:blipFill>
        <p:spPr bwMode="auto">
          <a:xfrm>
            <a:off x="0" y="711768"/>
            <a:ext cx="9143999" cy="60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1409</Words>
  <Application>Microsoft Office PowerPoint</Application>
  <PresentationFormat>On-screen Show (4:3)</PresentationFormat>
  <Paragraphs>270</Paragraphs>
  <Slides>61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1_Office Theme</vt:lpstr>
      <vt:lpstr>6_Office Theme</vt:lpstr>
      <vt:lpstr>2_Default Design</vt:lpstr>
      <vt:lpstr>3_Default Design</vt:lpstr>
      <vt:lpstr>4_Office Theme</vt:lpstr>
      <vt:lpstr>Default Design</vt:lpstr>
      <vt:lpstr>1_Default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</dc:creator>
  <cp:lastModifiedBy>Donna</cp:lastModifiedBy>
  <cp:revision>245</cp:revision>
  <dcterms:created xsi:type="dcterms:W3CDTF">2013-06-17T20:04:59Z</dcterms:created>
  <dcterms:modified xsi:type="dcterms:W3CDTF">2013-08-29T14:40:02Z</dcterms:modified>
</cp:coreProperties>
</file>